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46" r:id="rId2"/>
    <p:sldId id="457" r:id="rId3"/>
    <p:sldId id="517" r:id="rId4"/>
    <p:sldId id="519" r:id="rId5"/>
    <p:sldId id="520" r:id="rId6"/>
    <p:sldId id="521" r:id="rId7"/>
    <p:sldId id="522" r:id="rId8"/>
    <p:sldId id="461" r:id="rId9"/>
    <p:sldId id="526" r:id="rId10"/>
    <p:sldId id="527" r:id="rId11"/>
    <p:sldId id="528" r:id="rId12"/>
    <p:sldId id="529" r:id="rId13"/>
    <p:sldId id="537" r:id="rId14"/>
    <p:sldId id="538" r:id="rId15"/>
    <p:sldId id="532" r:id="rId16"/>
    <p:sldId id="535" r:id="rId17"/>
    <p:sldId id="536" r:id="rId18"/>
    <p:sldId id="533" r:id="rId19"/>
    <p:sldId id="534" r:id="rId20"/>
    <p:sldId id="523" r:id="rId21"/>
    <p:sldId id="524" r:id="rId22"/>
    <p:sldId id="525" r:id="rId23"/>
    <p:sldId id="464" r:id="rId24"/>
    <p:sldId id="465" r:id="rId25"/>
    <p:sldId id="466" r:id="rId26"/>
    <p:sldId id="467" r:id="rId27"/>
    <p:sldId id="468" r:id="rId28"/>
    <p:sldId id="539" r:id="rId29"/>
    <p:sldId id="469" r:id="rId30"/>
    <p:sldId id="470" r:id="rId31"/>
    <p:sldId id="471" r:id="rId32"/>
    <p:sldId id="541" r:id="rId33"/>
    <p:sldId id="542" r:id="rId34"/>
    <p:sldId id="543" r:id="rId35"/>
    <p:sldId id="544" r:id="rId36"/>
    <p:sldId id="545" r:id="rId37"/>
    <p:sldId id="546" r:id="rId38"/>
    <p:sldId id="472" r:id="rId39"/>
    <p:sldId id="4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547" r:id="rId48"/>
    <p:sldId id="548" r:id="rId49"/>
    <p:sldId id="482" r:id="rId50"/>
    <p:sldId id="490" r:id="rId51"/>
    <p:sldId id="491" r:id="rId52"/>
    <p:sldId id="549" r:id="rId53"/>
    <p:sldId id="550" r:id="rId54"/>
    <p:sldId id="551" r:id="rId55"/>
    <p:sldId id="552" r:id="rId56"/>
    <p:sldId id="553" r:id="rId57"/>
    <p:sldId id="560" r:id="rId58"/>
    <p:sldId id="561" r:id="rId59"/>
    <p:sldId id="562" r:id="rId60"/>
    <p:sldId id="563" r:id="rId61"/>
    <p:sldId id="492" r:id="rId62"/>
    <p:sldId id="493" r:id="rId63"/>
    <p:sldId id="554" r:id="rId64"/>
    <p:sldId id="494" r:id="rId65"/>
    <p:sldId id="495" r:id="rId66"/>
    <p:sldId id="496" r:id="rId67"/>
    <p:sldId id="559" r:id="rId68"/>
    <p:sldId id="497" r:id="rId69"/>
    <p:sldId id="498" r:id="rId70"/>
    <p:sldId id="499" r:id="rId71"/>
    <p:sldId id="500" r:id="rId72"/>
    <p:sldId id="501" r:id="rId73"/>
    <p:sldId id="502" r:id="rId74"/>
    <p:sldId id="503" r:id="rId75"/>
    <p:sldId id="504" r:id="rId76"/>
    <p:sldId id="506" r:id="rId77"/>
    <p:sldId id="507" r:id="rId78"/>
    <p:sldId id="508" r:id="rId79"/>
    <p:sldId id="509" r:id="rId80"/>
    <p:sldId id="510" r:id="rId81"/>
    <p:sldId id="511" r:id="rId82"/>
    <p:sldId id="512" r:id="rId83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78607" autoAdjust="0"/>
  </p:normalViewPr>
  <p:slideViewPr>
    <p:cSldViewPr>
      <p:cViewPr varScale="1">
        <p:scale>
          <a:sx n="65" d="100"/>
          <a:sy n="65" d="100"/>
        </p:scale>
        <p:origin x="1685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66AD4-FA3B-4BBE-8CC4-51DEFAC11352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989BD-54C4-4669-870D-1E0819B0B7B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669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72143-AC22-4AEE-8572-4110AC9D1330}" type="slidenum">
              <a:rPr lang="en-US" altLang="tr-TR" sz="1200"/>
              <a:pPr eaLnBrk="1" hangingPunct="1"/>
              <a:t>2</a:t>
            </a:fld>
            <a:endParaRPr lang="en-US" altLang="tr-TR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7937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kern="0" dirty="0" smtClean="0"/>
              <a:t>telefoto mercek : uzaktaki görünür nesneleri büyüten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438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590C61-15CD-4241-B2B0-8737A6B7B99E}" type="slidenum">
              <a:rPr lang="en-US" altLang="tr-TR" sz="1200"/>
              <a:pPr eaLnBrk="1" hangingPunct="1"/>
              <a:t>23</a:t>
            </a:fld>
            <a:endParaRPr lang="en-US" altLang="tr-TR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2B85AC-4F29-47E7-A241-B90E8AF7B7D6}" type="slidenum">
              <a:rPr lang="en-US" altLang="tr-TR" sz="1200"/>
              <a:pPr eaLnBrk="1" hangingPunct="1"/>
              <a:t>24</a:t>
            </a:fld>
            <a:endParaRPr lang="en-US" altLang="tr-TR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89F9D7C-310A-4234-BA4C-F021F01EE3F1}" type="slidenum">
              <a:rPr lang="en-US" altLang="tr-TR" sz="1200"/>
              <a:pPr eaLnBrk="1" hangingPunct="1"/>
              <a:t>25</a:t>
            </a:fld>
            <a:endParaRPr lang="en-US" altLang="tr-TR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665C8F-0538-4414-9E5E-9DB593CB9038}" type="slidenum">
              <a:rPr lang="en-US" altLang="tr-TR" sz="1200"/>
              <a:pPr eaLnBrk="1" hangingPunct="1"/>
              <a:t>26</a:t>
            </a:fld>
            <a:endParaRPr lang="en-US" altLang="tr-TR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AE5061A-2C37-4EDB-991A-B8DA8A19F12E}" type="slidenum">
              <a:rPr lang="en-US" altLang="tr-TR" sz="1200"/>
              <a:pPr eaLnBrk="1" hangingPunct="1"/>
              <a:t>27</a:t>
            </a:fld>
            <a:endParaRPr lang="en-US" altLang="tr-TR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AE5061A-2C37-4EDB-991A-B8DA8A19F12E}" type="slidenum">
              <a:rPr lang="en-US" altLang="tr-TR" sz="1200"/>
              <a:pPr eaLnBrk="1" hangingPunct="1"/>
              <a:t>28</a:t>
            </a:fld>
            <a:endParaRPr lang="en-US" altLang="tr-TR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8E0AB1E-1E5A-426E-B386-6C5AA7424CE4}" type="slidenum">
              <a:rPr lang="en-US" altLang="tr-TR" sz="1200"/>
              <a:pPr eaLnBrk="1" hangingPunct="1"/>
              <a:t>29</a:t>
            </a:fld>
            <a:endParaRPr lang="en-US" altLang="tr-TR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0467871-F6F4-4717-AA60-040836F368CA}" type="slidenum">
              <a:rPr lang="en-US" altLang="tr-TR" sz="1200"/>
              <a:pPr eaLnBrk="1" hangingPunct="1"/>
              <a:t>30</a:t>
            </a:fld>
            <a:endParaRPr lang="en-US" altLang="tr-TR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1B19ADE-5B66-4E63-B7EA-31B4984A9BAC}" type="slidenum">
              <a:rPr lang="en-US" altLang="tr-TR" sz="1200"/>
              <a:pPr eaLnBrk="1" hangingPunct="1"/>
              <a:t>6</a:t>
            </a:fld>
            <a:endParaRPr lang="en-US" altLang="tr-TR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4C9A059-BBE1-45C6-B1A1-89C1059BE6DB}" type="slidenum">
              <a:rPr lang="en-US" altLang="tr-TR" sz="1200"/>
              <a:pPr eaLnBrk="1" hangingPunct="1"/>
              <a:t>31</a:t>
            </a:fld>
            <a:endParaRPr lang="en-US" altLang="tr-TR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CC76E8-0611-4D12-B9CE-E3FCBF142149}" type="slidenum">
              <a:rPr lang="en-US" altLang="tr-TR" sz="1200"/>
              <a:pPr eaLnBrk="1" hangingPunct="1"/>
              <a:t>32</a:t>
            </a:fld>
            <a:endParaRPr lang="en-US" altLang="tr-TR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CC76E8-0611-4D12-B9CE-E3FCBF142149}" type="slidenum">
              <a:rPr lang="en-US" altLang="tr-TR" sz="1200"/>
              <a:pPr eaLnBrk="1" hangingPunct="1"/>
              <a:t>33</a:t>
            </a:fld>
            <a:endParaRPr lang="en-US" altLang="tr-TR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CC76E8-0611-4D12-B9CE-E3FCBF142149}" type="slidenum">
              <a:rPr lang="en-US" altLang="tr-TR" sz="1200"/>
              <a:pPr eaLnBrk="1" hangingPunct="1"/>
              <a:t>34</a:t>
            </a:fld>
            <a:endParaRPr lang="en-US" altLang="tr-TR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55F9891-3B55-4B65-AC91-A527023050D2}" type="slidenum">
              <a:rPr lang="en-US" altLang="tr-TR" sz="1200"/>
              <a:pPr eaLnBrk="1" hangingPunct="1"/>
              <a:t>38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8FAC80-59F0-4EA3-84C6-03A0D58CC6EB}" type="slidenum">
              <a:rPr lang="en-US" altLang="tr-TR" sz="1200"/>
              <a:pPr eaLnBrk="1" hangingPunct="1"/>
              <a:t>39</a:t>
            </a:fld>
            <a:endParaRPr lang="en-US" altLang="tr-TR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BC301A9-C9D1-4F0A-9875-215B7D0FF513}" type="slidenum">
              <a:rPr lang="en-US" altLang="tr-TR" sz="1200"/>
              <a:pPr eaLnBrk="1" hangingPunct="1"/>
              <a:t>40</a:t>
            </a:fld>
            <a:endParaRPr lang="en-US" altLang="tr-TR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BB6AD65-CBB0-4D1F-80C7-AA46B814593F}" type="slidenum">
              <a:rPr lang="en-US" altLang="tr-TR" sz="1200"/>
              <a:pPr eaLnBrk="1" hangingPunct="1"/>
              <a:t>41</a:t>
            </a:fld>
            <a:endParaRPr lang="en-US" altLang="tr-TR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16F5F1B-262F-4A6E-B836-1F8ED1FDE100}" type="slidenum">
              <a:rPr lang="en-US" altLang="tr-TR" sz="1200"/>
              <a:pPr eaLnBrk="1" hangingPunct="1"/>
              <a:t>42</a:t>
            </a:fld>
            <a:endParaRPr lang="en-US" altLang="tr-TR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3D6612-78B3-48FA-A74F-51956FE1D329}" type="slidenum">
              <a:rPr lang="en-US" altLang="tr-TR" sz="1200"/>
              <a:pPr eaLnBrk="1" hangingPunct="1"/>
              <a:t>43</a:t>
            </a:fld>
            <a:endParaRPr lang="en-US" altLang="tr-TR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EFD5083-1DC7-4684-BFE6-3B11F2B94468}" type="slidenum">
              <a:rPr lang="en-US" altLang="tr-TR" sz="1200"/>
              <a:pPr eaLnBrk="1" hangingPunct="1"/>
              <a:t>7</a:t>
            </a:fld>
            <a:endParaRPr lang="en-US" altLang="tr-TR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1E511FF-06CD-4927-8079-FB5E9C3C10FC}" type="slidenum">
              <a:rPr lang="en-US" altLang="tr-TR" sz="1200"/>
              <a:pPr eaLnBrk="1" hangingPunct="1"/>
              <a:t>44</a:t>
            </a:fld>
            <a:endParaRPr lang="en-US" altLang="tr-TR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F8EAF60-70C0-4743-BAEC-C62977846B56}" type="slidenum">
              <a:rPr lang="en-US" altLang="tr-TR" sz="1200"/>
              <a:pPr eaLnBrk="1" hangingPunct="1"/>
              <a:t>45</a:t>
            </a:fld>
            <a:endParaRPr lang="en-US" altLang="tr-TR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491F6F-38E5-43D6-B4DB-89CA4107A4D3}" type="slidenum">
              <a:rPr lang="en-US" altLang="tr-TR" sz="1200"/>
              <a:pPr eaLnBrk="1" hangingPunct="1"/>
              <a:t>46</a:t>
            </a:fld>
            <a:endParaRPr lang="en-US" altLang="tr-TR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95FCEB6-BF11-4306-9D39-9CF763420EA3}" type="slidenum">
              <a:rPr lang="en-US" altLang="tr-TR" sz="1200"/>
              <a:pPr eaLnBrk="1" hangingPunct="1"/>
              <a:t>49</a:t>
            </a:fld>
            <a:endParaRPr lang="en-US" altLang="tr-TR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302B6CF-52D5-4A52-AB1A-85833C47583F}" type="slidenum">
              <a:rPr lang="en-US" altLang="tr-TR" sz="1200"/>
              <a:pPr eaLnBrk="1" hangingPunct="1"/>
              <a:t>50</a:t>
            </a:fld>
            <a:endParaRPr lang="en-US" altLang="tr-TR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60DFD2-4DBE-467B-86FB-DEB431E5EB42}" type="slidenum">
              <a:rPr lang="en-US" altLang="tr-TR" sz="1200"/>
              <a:pPr eaLnBrk="1" hangingPunct="1"/>
              <a:t>51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60DFD2-4DBE-467B-86FB-DEB431E5EB42}" type="slidenum">
              <a:rPr lang="en-US" altLang="tr-TR" sz="1200"/>
              <a:pPr eaLnBrk="1" hangingPunct="1"/>
              <a:t>52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60DFD2-4DBE-467B-86FB-DEB431E5EB42}" type="slidenum">
              <a:rPr lang="en-US" altLang="tr-TR" sz="1200"/>
              <a:pPr eaLnBrk="1" hangingPunct="1"/>
              <a:t>53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60DFD2-4DBE-467B-86FB-DEB431E5EB42}" type="slidenum">
              <a:rPr lang="en-US" altLang="tr-TR" sz="1200"/>
              <a:pPr eaLnBrk="1" hangingPunct="1"/>
              <a:t>54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60DFD2-4DBE-467B-86FB-DEB431E5EB42}" type="slidenum">
              <a:rPr lang="en-US" altLang="tr-TR" sz="1200"/>
              <a:pPr eaLnBrk="1" hangingPunct="1"/>
              <a:t>55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B0EB3E-8FFF-4D6D-B6E1-3A7A803F5200}" type="slidenum">
              <a:rPr lang="en-US" altLang="tr-TR" sz="1200"/>
              <a:pPr eaLnBrk="1" hangingPunct="1"/>
              <a:t>8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60DFD2-4DBE-467B-86FB-DEB431E5EB42}" type="slidenum">
              <a:rPr lang="en-US" altLang="tr-TR" sz="1200"/>
              <a:pPr eaLnBrk="1" hangingPunct="1"/>
              <a:t>56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60DFD2-4DBE-467B-86FB-DEB431E5EB42}" type="slidenum">
              <a:rPr lang="en-US" altLang="tr-TR" sz="1200"/>
              <a:pPr eaLnBrk="1" hangingPunct="1"/>
              <a:t>57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7465900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60DFD2-4DBE-467B-86FB-DEB431E5EB42}" type="slidenum">
              <a:rPr lang="en-US" altLang="tr-TR" sz="1200"/>
              <a:pPr eaLnBrk="1" hangingPunct="1"/>
              <a:t>58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793229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60DFD2-4DBE-467B-86FB-DEB431E5EB42}" type="slidenum">
              <a:rPr lang="en-US" altLang="tr-TR" sz="1200"/>
              <a:pPr eaLnBrk="1" hangingPunct="1"/>
              <a:t>59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2208598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60DFD2-4DBE-467B-86FB-DEB431E5EB42}" type="slidenum">
              <a:rPr lang="en-US" altLang="tr-TR" sz="1200"/>
              <a:pPr eaLnBrk="1" hangingPunct="1"/>
              <a:t>60</a:t>
            </a:fld>
            <a:endParaRPr lang="en-US" altLang="tr-TR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80126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EAED758-0744-4BE6-B23D-1AB5C4A6D182}" type="slidenum">
              <a:rPr lang="en-US" altLang="tr-TR" sz="1200"/>
              <a:pPr eaLnBrk="1" hangingPunct="1"/>
              <a:t>61</a:t>
            </a:fld>
            <a:endParaRPr lang="en-US" altLang="tr-TR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B3D93CC-E831-4548-B508-BE293A22B9A1}" type="slidenum">
              <a:rPr lang="en-US" altLang="tr-TR" sz="1200"/>
              <a:pPr eaLnBrk="1" hangingPunct="1"/>
              <a:t>62</a:t>
            </a:fld>
            <a:endParaRPr lang="en-US" altLang="tr-TR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B2D89CD-753C-4AA2-861A-292DEA451ADC}" type="slidenum">
              <a:rPr lang="en-US" altLang="tr-TR" sz="1200"/>
              <a:pPr eaLnBrk="1" hangingPunct="1"/>
              <a:t>63</a:t>
            </a:fld>
            <a:endParaRPr lang="en-US" altLang="tr-TR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B2D89CD-753C-4AA2-861A-292DEA451ADC}" type="slidenum">
              <a:rPr lang="en-US" altLang="tr-TR" sz="1200"/>
              <a:pPr eaLnBrk="1" hangingPunct="1"/>
              <a:t>64</a:t>
            </a:fld>
            <a:endParaRPr lang="en-US" altLang="tr-TR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14CD51C-B700-4EE7-BE2D-DB4A8D00B677}" type="slidenum">
              <a:rPr lang="en-US" altLang="tr-TR" sz="1200"/>
              <a:pPr eaLnBrk="1" hangingPunct="1"/>
              <a:t>65</a:t>
            </a:fld>
            <a:endParaRPr lang="en-US" altLang="tr-TR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B0EB3E-8FFF-4D6D-B6E1-3A7A803F5200}" type="slidenum">
              <a:rPr lang="en-US" altLang="tr-TR" sz="1200"/>
              <a:pPr eaLnBrk="1" hangingPunct="1"/>
              <a:t>9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7DDB1DB-A3BB-43BC-818C-B691845089A3}" type="slidenum">
              <a:rPr lang="en-US" altLang="tr-TR" sz="1200"/>
              <a:pPr eaLnBrk="1" hangingPunct="1"/>
              <a:t>66</a:t>
            </a:fld>
            <a:endParaRPr lang="en-US" altLang="tr-TR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BE9673B-42C4-4BC0-B4CE-61017D9ACA44}" type="slidenum">
              <a:rPr lang="en-US" altLang="tr-TR" sz="1200"/>
              <a:pPr eaLnBrk="1" hangingPunct="1"/>
              <a:t>68</a:t>
            </a:fld>
            <a:endParaRPr lang="en-US" altLang="tr-TR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9E8C41F-120B-41C1-B2D3-AACCD06CE454}" type="slidenum">
              <a:rPr lang="en-US" altLang="tr-TR" sz="1200"/>
              <a:pPr eaLnBrk="1" hangingPunct="1"/>
              <a:t>69</a:t>
            </a:fld>
            <a:endParaRPr lang="en-US" altLang="tr-TR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ED40C42-16F3-4337-BA78-147F9FE0CD3A}" type="slidenum">
              <a:rPr lang="en-US" altLang="tr-TR" sz="1200"/>
              <a:pPr eaLnBrk="1" hangingPunct="1"/>
              <a:t>70</a:t>
            </a:fld>
            <a:endParaRPr lang="en-US" altLang="tr-TR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30F8BC9-A0BB-451B-A3BE-08054BD810F5}" type="slidenum">
              <a:rPr lang="en-US" altLang="tr-TR" sz="1200"/>
              <a:pPr eaLnBrk="1" hangingPunct="1"/>
              <a:t>71</a:t>
            </a:fld>
            <a:endParaRPr lang="en-US" altLang="tr-TR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9665E91-ACC4-4A83-976D-984AB5F05AAC}" type="slidenum">
              <a:rPr lang="en-US" altLang="tr-TR" sz="1200"/>
              <a:pPr eaLnBrk="1" hangingPunct="1"/>
              <a:t>72</a:t>
            </a:fld>
            <a:endParaRPr lang="en-US" altLang="tr-TR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738D31-128E-4D53-A633-6BB67173457C}" type="slidenum">
              <a:rPr lang="en-US" altLang="tr-TR" sz="1200"/>
              <a:pPr eaLnBrk="1" hangingPunct="1"/>
              <a:t>73</a:t>
            </a:fld>
            <a:endParaRPr lang="en-US" altLang="tr-TR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923F5A1-70FC-4AC7-9928-F6FA58F92C4B}" type="slidenum">
              <a:rPr lang="en-US" altLang="tr-TR" sz="1200"/>
              <a:pPr eaLnBrk="1" hangingPunct="1"/>
              <a:t>74</a:t>
            </a:fld>
            <a:endParaRPr lang="en-US" altLang="tr-TR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EE14DA4-FF8F-4E79-BF41-16311D4F2A79}" type="slidenum">
              <a:rPr lang="en-US" altLang="tr-TR" sz="1200"/>
              <a:pPr eaLnBrk="1" hangingPunct="1"/>
              <a:t>75</a:t>
            </a:fld>
            <a:endParaRPr lang="en-US" altLang="tr-TR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697F6B2-1596-4E56-91FA-49FAB3AF1309}" type="slidenum">
              <a:rPr lang="en-US" altLang="tr-TR" sz="1200"/>
              <a:pPr eaLnBrk="1" hangingPunct="1"/>
              <a:t>76</a:t>
            </a:fld>
            <a:endParaRPr lang="en-US" altLang="tr-TR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B0EB3E-8FFF-4D6D-B6E1-3A7A803F5200}" type="slidenum">
              <a:rPr lang="en-US" altLang="tr-TR" sz="1200"/>
              <a:pPr eaLnBrk="1" hangingPunct="1"/>
              <a:t>10</a:t>
            </a:fld>
            <a:endParaRPr lang="en-US" altLang="tr-TR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4C0E23F-361F-4F1A-B0C2-CE8870317CB7}" type="slidenum">
              <a:rPr lang="en-US" altLang="tr-TR" sz="1200"/>
              <a:pPr eaLnBrk="1" hangingPunct="1"/>
              <a:t>77</a:t>
            </a:fld>
            <a:endParaRPr lang="en-US" altLang="tr-TR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72E264C-93F4-4D96-8C56-80355D16DE25}" type="slidenum">
              <a:rPr lang="en-US" altLang="tr-TR" sz="1200"/>
              <a:pPr eaLnBrk="1" hangingPunct="1"/>
              <a:t>78</a:t>
            </a:fld>
            <a:endParaRPr lang="en-US" altLang="tr-TR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A6002E6-89D1-4A80-B056-921F50A5D325}" type="slidenum">
              <a:rPr lang="en-US" altLang="tr-TR" sz="1200"/>
              <a:pPr eaLnBrk="1" hangingPunct="1"/>
              <a:t>79</a:t>
            </a:fld>
            <a:endParaRPr lang="en-US" altLang="tr-TR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E37DEB-578E-4534-B29C-7187928DFDD9}" type="slidenum">
              <a:rPr lang="en-US" altLang="tr-TR" sz="1200"/>
              <a:pPr eaLnBrk="1" hangingPunct="1"/>
              <a:t>80</a:t>
            </a:fld>
            <a:endParaRPr lang="en-US" altLang="tr-TR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3DB0175-0B67-4BDD-9132-D64995FE79EC}" type="slidenum">
              <a:rPr lang="en-US" altLang="tr-TR" sz="1200"/>
              <a:pPr eaLnBrk="1" hangingPunct="1"/>
              <a:t>81</a:t>
            </a:fld>
            <a:endParaRPr lang="en-US" altLang="tr-TR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C4A5FE6-590E-4B06-99B0-72C1F4C66E9F}" type="slidenum">
              <a:rPr lang="en-US" altLang="tr-TR" sz="1200"/>
              <a:pPr eaLnBrk="1" hangingPunct="1"/>
              <a:t>82</a:t>
            </a:fld>
            <a:endParaRPr lang="en-US" altLang="tr-TR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1ACF7AF-AAF9-44DC-B8DF-2D8638F2B935}" type="slidenum">
              <a:rPr lang="en-US" altLang="tr-TR" sz="1200"/>
              <a:pPr eaLnBrk="1" hangingPunct="1"/>
              <a:t>13</a:t>
            </a:fld>
            <a:endParaRPr lang="en-US" altLang="tr-TR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1ACF7AF-AAF9-44DC-B8DF-2D8638F2B935}" type="slidenum">
              <a:rPr lang="en-US" altLang="tr-TR" sz="1200"/>
              <a:pPr eaLnBrk="1" hangingPunct="1"/>
              <a:t>14</a:t>
            </a:fld>
            <a:endParaRPr lang="en-US" altLang="tr-TR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B99B9FE-3771-4B0A-AEAF-F8C9D414BD2D}" type="slidenum">
              <a:rPr lang="en-US" altLang="tr-TR" sz="1200"/>
              <a:pPr eaLnBrk="1" hangingPunct="1"/>
              <a:t>15</a:t>
            </a:fld>
            <a:endParaRPr lang="en-US" altLang="tr-TR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27.05.2024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4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4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tr-T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ÜÇ BOYUTTA BAKIŞ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83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Yüzey </a:t>
            </a:r>
            <a:r>
              <a:rPr lang="tr-TR" altLang="tr-TR" dirty="0" err="1" smtClean="0"/>
              <a:t>Görselleme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8" cy="3888432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Belirli yüzey özellikleri ve ortam ışıklandırma durumuna göre nesne yüzeyleri </a:t>
            </a:r>
            <a:r>
              <a:rPr lang="tr-TR" altLang="tr-TR" sz="2800" dirty="0" err="1" smtClean="0"/>
              <a:t>görsellenir</a:t>
            </a:r>
            <a:r>
              <a:rPr lang="tr-TR" altLang="tr-TR" sz="2800" dirty="0" smtClean="0"/>
              <a:t>.</a:t>
            </a:r>
          </a:p>
          <a:p>
            <a:pPr lvl="1"/>
            <a:r>
              <a:rPr lang="tr-TR" altLang="tr-TR" sz="2400" dirty="0" smtClean="0"/>
              <a:t>Işık kaynaklarının renk ve konumu belirlenir.</a:t>
            </a:r>
          </a:p>
          <a:p>
            <a:pPr lvl="1"/>
            <a:r>
              <a:rPr lang="tr-TR" altLang="tr-TR" sz="2400" dirty="0" smtClean="0"/>
              <a:t>Arka plan ışıklandırma etkileri ayarlanır.</a:t>
            </a:r>
          </a:p>
          <a:p>
            <a:pPr lvl="1"/>
            <a:r>
              <a:rPr lang="tr-TR" altLang="tr-TR" sz="2400" dirty="0" smtClean="0"/>
              <a:t>Yüzeyler düzgün mü pürüzlü mü, transparan mı </a:t>
            </a:r>
            <a:r>
              <a:rPr lang="tr-TR" altLang="tr-TR" sz="2400" dirty="0" err="1" smtClean="0"/>
              <a:t>opak</a:t>
            </a:r>
            <a:r>
              <a:rPr lang="tr-TR" altLang="tr-TR" sz="2400" dirty="0" smtClean="0"/>
              <a:t> mı belirlenir.</a:t>
            </a:r>
          </a:p>
          <a:p>
            <a:endParaRPr lang="tr-TR" altLang="tr-TR" sz="2800" dirty="0" smtClean="0"/>
          </a:p>
          <a:p>
            <a:endParaRPr lang="tr-TR" altLang="tr-TR" sz="2800" dirty="0" smtClean="0"/>
          </a:p>
        </p:txBody>
      </p:sp>
    </p:spTree>
    <p:extLst>
      <p:ext uri="{BB962C8B-B14F-4D97-AF65-F5344CB8AC3E}">
        <p14:creationId xmlns:p14="http://schemas.microsoft.com/office/powerpoint/2010/main" val="373931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Patlamış </a:t>
            </a:r>
            <a:r>
              <a:rPr lang="tr-TR" altLang="tr-TR"/>
              <a:t>veya </a:t>
            </a:r>
            <a:r>
              <a:rPr lang="en-US" altLang="tr-TR" smtClean="0"/>
              <a:t>Sıyrılmış</a:t>
            </a:r>
            <a:r>
              <a:rPr lang="tr-TR" altLang="tr-TR" smtClean="0"/>
              <a:t> </a:t>
            </a:r>
            <a:r>
              <a:rPr lang="tr-TR" altLang="tr-TR" dirty="0" smtClean="0"/>
              <a:t>Görünümler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 smtClean="0"/>
              <a:t>Hiyerarşik olarak tanımlı iç içe geçmiş </a:t>
            </a:r>
            <a:r>
              <a:rPr lang="tr-TR" sz="2800" smtClean="0"/>
              <a:t>nesnelerin </a:t>
            </a:r>
            <a:r>
              <a:rPr lang="en-US" sz="2800" smtClean="0"/>
              <a:t>örtülü</a:t>
            </a:r>
            <a:r>
              <a:rPr lang="tr-TR" sz="2800" smtClean="0"/>
              <a:t> yapısının </a:t>
            </a:r>
            <a:r>
              <a:rPr lang="en-US" sz="2800" smtClean="0"/>
              <a:t>ve aralarındaki ilişkilerin </a:t>
            </a:r>
            <a:r>
              <a:rPr lang="tr-TR" sz="2800" smtClean="0"/>
              <a:t>görünümü </a:t>
            </a:r>
            <a:r>
              <a:rPr lang="tr-TR" sz="2800" dirty="0" smtClean="0"/>
              <a:t>için kullanılır.</a:t>
            </a:r>
          </a:p>
          <a:p>
            <a:pPr lvl="1"/>
            <a:r>
              <a:rPr lang="tr-TR" sz="2400" dirty="0" smtClean="0"/>
              <a:t>Anatomik yapılar, uçak tasarımları</a:t>
            </a:r>
          </a:p>
          <a:p>
            <a:r>
              <a:rPr lang="tr-TR" sz="2800" smtClean="0"/>
              <a:t>Patlamış </a:t>
            </a:r>
            <a:r>
              <a:rPr lang="tr-TR" sz="2800" dirty="0" smtClean="0"/>
              <a:t>görünümde nesne bileşenleri teker teker gösterilir.</a:t>
            </a:r>
          </a:p>
          <a:p>
            <a:r>
              <a:rPr lang="en-US" sz="2800" smtClean="0"/>
              <a:t>Sıyrılmış</a:t>
            </a:r>
            <a:r>
              <a:rPr lang="tr-TR" sz="2800" smtClean="0"/>
              <a:t> </a:t>
            </a:r>
            <a:r>
              <a:rPr lang="tr-TR" sz="2800" dirty="0" smtClean="0"/>
              <a:t>görünümde bazı görünür </a:t>
            </a:r>
            <a:r>
              <a:rPr lang="tr-TR" sz="2800" smtClean="0"/>
              <a:t>yüzeyler </a:t>
            </a:r>
            <a:r>
              <a:rPr lang="en-US" sz="2800" smtClean="0"/>
              <a:t>sırasıyla </a:t>
            </a:r>
            <a:r>
              <a:rPr lang="tr-TR" sz="2800" smtClean="0"/>
              <a:t>kaldırılarak </a:t>
            </a:r>
            <a:r>
              <a:rPr lang="en-US" sz="2800" smtClean="0"/>
              <a:t>istenen </a:t>
            </a:r>
            <a:r>
              <a:rPr lang="tr-TR" sz="2800" smtClean="0"/>
              <a:t>nesne bileşenleri </a:t>
            </a:r>
            <a:r>
              <a:rPr lang="tr-TR" sz="2800" dirty="0" smtClean="0"/>
              <a:t>gösterilir.</a:t>
            </a:r>
          </a:p>
        </p:txBody>
      </p:sp>
    </p:spTree>
    <p:extLst>
      <p:ext uri="{BB962C8B-B14F-4D97-AF65-F5344CB8AC3E}">
        <p14:creationId xmlns:p14="http://schemas.microsoft.com/office/powerpoint/2010/main" val="172890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3-B Gösterimde Gerçeklik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tr-TR" dirty="0"/>
              <a:t>3-B gösterim cihazları ve stereoskopik görünümler bilgisayar kaynaklı gösterimlere gerçeklik katmaktadır.</a:t>
            </a:r>
          </a:p>
          <a:p>
            <a:pPr algn="just"/>
            <a:r>
              <a:rPr lang="tr-TR" dirty="0"/>
              <a:t>Stereoskopik görünümde sahnenin iki görünümü sol ve sağ göz için oluşturulup gösterim ekranında değiştirilerek gösterilir.</a:t>
            </a:r>
          </a:p>
          <a:p>
            <a:pPr algn="just"/>
            <a:r>
              <a:rPr lang="tr-TR" dirty="0" smtClean="0"/>
              <a:t>Özel gözlüklerle ekranın güncelleme döngüleriyle senkronizasyon sağlanarak önce ilk lens sonra diğer lens karartılır ve 3-B görünüm algılanır.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pPr algn="just"/>
            <a:r>
              <a:rPr lang="tr-TR" altLang="tr-TR" sz="2800" dirty="0" smtClean="0"/>
              <a:t>Bir sahneyi fotoğraflamak kamera konumunun ve oryantasyonunun belirlenmesini gerektirir.</a:t>
            </a:r>
          </a:p>
          <a:p>
            <a:pPr algn="just"/>
            <a:r>
              <a:rPr lang="tr-TR" altLang="tr-TR" sz="2800" dirty="0" smtClean="0"/>
              <a:t>3-B bakış süreci fotoğraf </a:t>
            </a:r>
            <a:r>
              <a:rPr lang="tr-TR" altLang="tr-TR" sz="2800" dirty="0"/>
              <a:t>makinasıyla çekim yapmaya benzer fakat kapsamı daha esnektir.</a:t>
            </a:r>
          </a:p>
          <a:p>
            <a:pPr lvl="1" algn="just"/>
            <a:r>
              <a:rPr lang="tr-TR" altLang="tr-TR" sz="2400" dirty="0"/>
              <a:t>Paralel projeksiyon mümkündür.</a:t>
            </a:r>
          </a:p>
          <a:p>
            <a:pPr lvl="1" algn="just"/>
            <a:r>
              <a:rPr lang="tr-TR" altLang="tr-TR" sz="2400" dirty="0"/>
              <a:t>Sahne bileşenleri giderilebilir.</a:t>
            </a:r>
          </a:p>
          <a:p>
            <a:pPr lvl="1" algn="just"/>
            <a:r>
              <a:rPr lang="tr-TR" altLang="tr-TR" sz="2400" dirty="0"/>
              <a:t>Projeksiyon düzlemi kamera konumunda uzağa çekilebilir.</a:t>
            </a:r>
          </a:p>
          <a:p>
            <a:pPr lvl="1" algn="just"/>
            <a:r>
              <a:rPr lang="tr-TR" altLang="tr-TR" sz="2400" dirty="0"/>
              <a:t>Kameranın arka tarafında kalan </a:t>
            </a:r>
            <a:endParaRPr lang="tr-TR" altLang="tr-TR" sz="2400" dirty="0" smtClean="0"/>
          </a:p>
          <a:p>
            <a:pPr marL="457200" lvl="1" indent="0" algn="just">
              <a:buNone/>
            </a:pPr>
            <a:r>
              <a:rPr lang="tr-TR" altLang="tr-TR" sz="2400" dirty="0"/>
              <a:t> </a:t>
            </a:r>
            <a:r>
              <a:rPr lang="tr-TR" altLang="tr-TR" sz="2400" dirty="0" smtClean="0"/>
              <a:t>   nesneler </a:t>
            </a:r>
            <a:r>
              <a:rPr lang="tr-TR" altLang="tr-TR" sz="2400" dirty="0"/>
              <a:t>izlenebilir.</a:t>
            </a:r>
          </a:p>
          <a:p>
            <a:pPr algn="just"/>
            <a:endParaRPr lang="tr-TR" altLang="tr-TR" sz="2800" dirty="0" smtClean="0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3-B Bakış Süreci</a:t>
            </a:r>
            <a:endParaRPr lang="en-US" altLang="tr-TR" dirty="0" smtClean="0"/>
          </a:p>
        </p:txBody>
      </p:sp>
      <p:pic>
        <p:nvPicPr>
          <p:cNvPr id="22531" name="AADGHMI0.jpg" descr="AADGHMI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5"/>
          <a:stretch/>
        </p:blipFill>
        <p:spPr bwMode="auto">
          <a:xfrm>
            <a:off x="5868144" y="4913785"/>
            <a:ext cx="2903806" cy="194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5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4320480"/>
          </a:xfrm>
        </p:spPr>
        <p:txBody>
          <a:bodyPr>
            <a:noAutofit/>
          </a:bodyPr>
          <a:lstStyle/>
          <a:p>
            <a:pPr algn="just"/>
            <a:r>
              <a:rPr lang="tr-TR" altLang="tr-TR" sz="2800" dirty="0" smtClean="0"/>
              <a:t>3-B </a:t>
            </a:r>
            <a:r>
              <a:rPr lang="tr-TR" altLang="tr-TR" sz="2800" dirty="0"/>
              <a:t>bakış </a:t>
            </a:r>
            <a:r>
              <a:rPr lang="tr-TR" altLang="tr-TR" sz="2800"/>
              <a:t>süreci </a:t>
            </a:r>
            <a:r>
              <a:rPr lang="en-US" altLang="tr-TR" sz="2800" smtClean="0"/>
              <a:t>temelde </a:t>
            </a:r>
            <a:r>
              <a:rPr lang="tr-TR" altLang="tr-TR" sz="2800" smtClean="0"/>
              <a:t>şu </a:t>
            </a:r>
            <a:r>
              <a:rPr lang="tr-TR" altLang="tr-TR" sz="2800"/>
              <a:t>adımları </a:t>
            </a:r>
            <a:r>
              <a:rPr lang="tr-TR" altLang="tr-TR" sz="2800" smtClean="0"/>
              <a:t>içerir</a:t>
            </a:r>
            <a:r>
              <a:rPr lang="en-US" altLang="tr-TR" sz="2800" smtClean="0"/>
              <a:t>.</a:t>
            </a:r>
            <a:endParaRPr lang="tr-TR" altLang="tr-TR" sz="2800" dirty="0"/>
          </a:p>
          <a:p>
            <a:pPr marL="914400" lvl="1" indent="-457200" algn="just">
              <a:buFont typeface="+mj-lt"/>
              <a:buAutoNum type="arabicPeriod"/>
            </a:pPr>
            <a:r>
              <a:rPr lang="tr-TR" altLang="tr-TR" sz="2400" dirty="0"/>
              <a:t>Kamera konumunu belirleme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tr-TR" altLang="tr-TR" sz="2400" dirty="0"/>
              <a:t>Kamera oryantasyonunu belirleme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tr-TR" altLang="tr-TR" sz="2400" dirty="0"/>
              <a:t>Sahneyi kırpma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tr-TR" altLang="tr-TR" sz="2400" dirty="0"/>
              <a:t>Görünür yüzeylerden </a:t>
            </a:r>
            <a:r>
              <a:rPr lang="tr-TR" altLang="tr-TR" sz="2400" dirty="0" smtClean="0"/>
              <a:t>gelen ışınların </a:t>
            </a:r>
            <a:r>
              <a:rPr lang="tr-TR" altLang="tr-TR" sz="2400" dirty="0"/>
              <a:t>bakış düzlemine </a:t>
            </a:r>
            <a:r>
              <a:rPr lang="tr-TR" altLang="tr-TR" sz="2400" dirty="0" smtClean="0"/>
              <a:t>iz düşümünü </a:t>
            </a:r>
            <a:r>
              <a:rPr lang="tr-TR" altLang="tr-TR" sz="2400" dirty="0"/>
              <a:t>alma (projeksiyon</a:t>
            </a:r>
            <a:r>
              <a:rPr lang="tr-TR" altLang="tr-TR" sz="2400" dirty="0" smtClean="0"/>
              <a:t>)</a:t>
            </a:r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3-B Bakış Süreci</a:t>
            </a:r>
            <a:endParaRPr lang="en-US" altLang="tr-TR" dirty="0" smtClean="0"/>
          </a:p>
        </p:txBody>
      </p:sp>
    </p:spTree>
    <p:extLst>
      <p:ext uri="{BB962C8B-B14F-4D97-AF65-F5344CB8AC3E}">
        <p14:creationId xmlns:p14="http://schemas.microsoft.com/office/powerpoint/2010/main" val="19544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Genel Üç Boyutta Dönüşüm Süreci</a:t>
            </a:r>
            <a:endParaRPr lang="en-US" altLang="tr-TR" dirty="0" smtClean="0"/>
          </a:p>
        </p:txBody>
      </p:sp>
      <p:pic>
        <p:nvPicPr>
          <p:cNvPr id="24579" name="AADGHMJ0.jpg" descr="AADGHM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1"/>
          <a:stretch/>
        </p:blipFill>
        <p:spPr bwMode="auto">
          <a:xfrm>
            <a:off x="460375" y="4316783"/>
            <a:ext cx="8226425" cy="2208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556792"/>
            <a:ext cx="8568952" cy="1440160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3-B sahneyi model koordinatlarından cihaz koordinatlarına dönüştürme sürecidir.</a:t>
            </a:r>
          </a:p>
          <a:p>
            <a:pPr lvl="1"/>
            <a:r>
              <a:rPr lang="tr-TR" altLang="tr-TR" sz="1800" dirty="0" smtClean="0"/>
              <a:t>Modelleme koordinatlarından </a:t>
            </a:r>
            <a:r>
              <a:rPr lang="en-US" altLang="tr-TR" sz="1800" dirty="0" smtClean="0"/>
              <a:t>(MC) </a:t>
            </a:r>
            <a:endParaRPr lang="tr-TR" altLang="tr-TR" sz="1800" dirty="0" smtClean="0"/>
          </a:p>
          <a:p>
            <a:pPr lvl="1"/>
            <a:r>
              <a:rPr lang="tr-TR" altLang="tr-TR" sz="1800" dirty="0" smtClean="0"/>
              <a:t>dünya koordinatlarına </a:t>
            </a:r>
            <a:r>
              <a:rPr lang="en-US" altLang="tr-TR" sz="1800" dirty="0" smtClean="0"/>
              <a:t>(WC)</a:t>
            </a:r>
            <a:r>
              <a:rPr lang="tr-TR" altLang="tr-TR" sz="1800" dirty="0" smtClean="0"/>
              <a:t>,</a:t>
            </a:r>
            <a:r>
              <a:rPr lang="en-US" altLang="tr-TR" sz="1800" dirty="0" smtClean="0"/>
              <a:t> </a:t>
            </a:r>
            <a:r>
              <a:rPr lang="tr-TR" altLang="tr-TR" sz="1800" dirty="0" smtClean="0"/>
              <a:t>    	</a:t>
            </a:r>
          </a:p>
          <a:p>
            <a:pPr lvl="1"/>
            <a:r>
              <a:rPr lang="tr-TR" altLang="tr-TR" sz="1800" dirty="0" smtClean="0"/>
              <a:t>bakış koordinatlarına </a:t>
            </a:r>
            <a:r>
              <a:rPr lang="en-US" altLang="tr-TR" sz="1800" dirty="0" smtClean="0"/>
              <a:t>(VC)</a:t>
            </a:r>
            <a:r>
              <a:rPr lang="tr-TR" altLang="tr-TR" sz="1800" dirty="0" smtClean="0"/>
              <a:t>, 	</a:t>
            </a:r>
          </a:p>
          <a:p>
            <a:pPr lvl="1"/>
            <a:r>
              <a:rPr lang="tr-TR" altLang="tr-TR" sz="1800" dirty="0" smtClean="0"/>
              <a:t>projeksiyon koordinatlarına </a:t>
            </a:r>
            <a:r>
              <a:rPr lang="en-US" altLang="tr-TR" sz="1800" dirty="0" smtClean="0"/>
              <a:t>(PC)</a:t>
            </a:r>
            <a:r>
              <a:rPr lang="tr-TR" altLang="tr-TR" sz="1800" dirty="0" smtClean="0"/>
              <a:t>, 	</a:t>
            </a:r>
          </a:p>
          <a:p>
            <a:pPr lvl="1"/>
            <a:r>
              <a:rPr lang="tr-TR" altLang="tr-TR" sz="1800" dirty="0" err="1" smtClean="0"/>
              <a:t>normalize</a:t>
            </a:r>
            <a:r>
              <a:rPr lang="tr-TR" altLang="tr-TR" sz="1800" dirty="0" smtClean="0"/>
              <a:t> koordinatlara </a:t>
            </a:r>
            <a:r>
              <a:rPr lang="en-US" altLang="tr-TR" sz="1800" dirty="0" smtClean="0"/>
              <a:t> </a:t>
            </a:r>
            <a:r>
              <a:rPr lang="en-US" altLang="tr-TR" sz="1800" dirty="0"/>
              <a:t>(NC) </a:t>
            </a:r>
            <a:r>
              <a:rPr lang="tr-TR" altLang="tr-TR" sz="1800" dirty="0" smtClean="0"/>
              <a:t>ve 	</a:t>
            </a:r>
          </a:p>
          <a:p>
            <a:pPr lvl="1"/>
            <a:r>
              <a:rPr lang="tr-TR" altLang="tr-TR" sz="1800" dirty="0" smtClean="0"/>
              <a:t>cihaz koordinatlarına</a:t>
            </a:r>
            <a:r>
              <a:rPr lang="en-US" altLang="tr-TR" sz="1800" dirty="0" smtClean="0"/>
              <a:t> </a:t>
            </a:r>
            <a:r>
              <a:rPr lang="en-US" altLang="tr-TR" sz="1800" dirty="0"/>
              <a:t>(DC</a:t>
            </a:r>
            <a:r>
              <a:rPr lang="en-US" altLang="tr-TR" sz="1800" dirty="0" smtClean="0"/>
              <a:t>)</a:t>
            </a:r>
            <a:r>
              <a:rPr lang="tr-TR" altLang="tr-TR" sz="1800" dirty="0" smtClean="0"/>
              <a:t> geçiş</a:t>
            </a:r>
            <a:r>
              <a:rPr lang="en-US" altLang="tr-TR" sz="1800" dirty="0" smtClean="0"/>
              <a:t>.</a:t>
            </a:r>
            <a:endParaRPr lang="tr-TR" altLang="tr-TR" sz="1800" dirty="0" smtClean="0"/>
          </a:p>
        </p:txBody>
      </p:sp>
    </p:spTree>
    <p:extLst>
      <p:ext uri="{BB962C8B-B14F-4D97-AF65-F5344CB8AC3E}">
        <p14:creationId xmlns:p14="http://schemas.microsoft.com/office/powerpoint/2010/main" val="7046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2-B Bakış ve 3-B Bakış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tr-TR" altLang="tr-TR" sz="2800" dirty="0"/>
              <a:t>2-B bakış sürecine benzer süreçler</a:t>
            </a:r>
          </a:p>
          <a:p>
            <a:pPr lvl="1" algn="just"/>
            <a:r>
              <a:rPr lang="tr-TR" altLang="tr-TR" sz="2400" dirty="0"/>
              <a:t>kırpma penceresi</a:t>
            </a:r>
          </a:p>
          <a:p>
            <a:pPr lvl="1" algn="just"/>
            <a:r>
              <a:rPr lang="tr-TR" altLang="tr-TR" sz="2400" dirty="0"/>
              <a:t>bakış alanı kullanımı</a:t>
            </a:r>
          </a:p>
          <a:p>
            <a:pPr lvl="1" algn="just"/>
            <a:r>
              <a:rPr lang="tr-TR" altLang="tr-TR" sz="2400" dirty="0"/>
              <a:t>gösterim penceresi tanımı</a:t>
            </a:r>
          </a:p>
          <a:p>
            <a:pPr algn="just"/>
            <a:r>
              <a:rPr lang="tr-TR" sz="2800" dirty="0"/>
              <a:t>2-B bakış alanı (</a:t>
            </a:r>
            <a:r>
              <a:rPr lang="tr-TR" sz="2800" dirty="0" err="1"/>
              <a:t>viewport</a:t>
            </a:r>
            <a:r>
              <a:rPr lang="tr-TR" sz="2800" dirty="0"/>
              <a:t>) 3-B sahnenin iz düşümü alınmış görünümünü cihaz üzerinde göstermede kullanılır.</a:t>
            </a:r>
          </a:p>
          <a:p>
            <a:pPr algn="just"/>
            <a:r>
              <a:rPr lang="tr-TR" sz="2800" dirty="0"/>
              <a:t>2-B kırpma penceresi bakış alanına dönüştürülecek görünümü </a:t>
            </a:r>
            <a:r>
              <a:rPr lang="tr-TR" sz="2800"/>
              <a:t>belirler</a:t>
            </a:r>
            <a:r>
              <a:rPr lang="tr-TR" sz="2800" smtClean="0"/>
              <a:t>.</a:t>
            </a:r>
            <a:endParaRPr lang="en-US" sz="2800" smtClean="0"/>
          </a:p>
          <a:p>
            <a:pPr algn="just"/>
            <a:r>
              <a:rPr lang="en-US" sz="2800" smtClean="0"/>
              <a:t>Yine ekran koordinatlarında gösterim penceresi ayarlanır.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614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3-B Bakış </a:t>
            </a:r>
            <a:r>
              <a:rPr lang="tr-TR" dirty="0"/>
              <a:t>Koordinat Sistemi (VC)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altLang="tr-TR" sz="2800" smtClean="0"/>
              <a:t>2-B bakış sürecinden farklı olarak,</a:t>
            </a:r>
          </a:p>
          <a:p>
            <a:pPr lvl="1" algn="just">
              <a:lnSpc>
                <a:spcPct val="120000"/>
              </a:lnSpc>
            </a:pPr>
            <a:r>
              <a:rPr lang="en-US" altLang="tr-TR" sz="2400" smtClean="0"/>
              <a:t>k</a:t>
            </a:r>
            <a:r>
              <a:rPr lang="tr-TR" altLang="tr-TR" sz="2400" smtClean="0"/>
              <a:t>ırpma </a:t>
            </a:r>
            <a:r>
              <a:rPr lang="tr-TR" altLang="tr-TR" sz="2400" dirty="0" smtClean="0"/>
              <a:t>penceresi belirlenen bakış </a:t>
            </a:r>
            <a:r>
              <a:rPr lang="tr-TR" altLang="tr-TR" sz="2400" smtClean="0"/>
              <a:t>düzlemine konumlandırılır</a:t>
            </a:r>
            <a:r>
              <a:rPr lang="en-US" altLang="tr-TR" sz="2400" smtClean="0"/>
              <a:t>.</a:t>
            </a:r>
          </a:p>
          <a:p>
            <a:pPr lvl="1" algn="just">
              <a:lnSpc>
                <a:spcPct val="120000"/>
              </a:lnSpc>
            </a:pPr>
            <a:r>
              <a:rPr lang="en-US" altLang="tr-TR" sz="2400"/>
              <a:t>s</a:t>
            </a:r>
            <a:r>
              <a:rPr lang="tr-TR" altLang="tr-TR" sz="2400" smtClean="0"/>
              <a:t>ahne kırpma düzlem</a:t>
            </a:r>
            <a:r>
              <a:rPr lang="en-US" altLang="tr-TR" sz="2400" smtClean="0"/>
              <a:t>lerinin</a:t>
            </a:r>
            <a:r>
              <a:rPr lang="tr-TR" altLang="tr-TR" sz="2400" smtClean="0"/>
              <a:t> </a:t>
            </a:r>
            <a:r>
              <a:rPr lang="tr-TR" altLang="tr-TR" sz="2400" dirty="0" smtClean="0"/>
              <a:t>tanımladığı kapalı uzay hacmine göre kırpılır.</a:t>
            </a:r>
          </a:p>
          <a:p>
            <a:pPr algn="just">
              <a:lnSpc>
                <a:spcPct val="120000"/>
              </a:lnSpc>
            </a:pPr>
            <a:r>
              <a:rPr lang="tr-TR" altLang="tr-TR" sz="2800" dirty="0" smtClean="0"/>
              <a:t>3-B </a:t>
            </a:r>
            <a:r>
              <a:rPr lang="tr-TR" altLang="tr-TR" sz="2800" dirty="0"/>
              <a:t>bakışta </a:t>
            </a:r>
            <a:r>
              <a:rPr lang="tr-TR" altLang="tr-TR" sz="2800" dirty="0" smtClean="0"/>
              <a:t>bakış </a:t>
            </a:r>
            <a:r>
              <a:rPr lang="tr-TR" altLang="tr-TR" sz="2800" dirty="0"/>
              <a:t>koordinat çerçevesine </a:t>
            </a:r>
            <a:r>
              <a:rPr lang="tr-TR" altLang="tr-TR" sz="2800" dirty="0" smtClean="0"/>
              <a:t>(VC) göre tanımlananlar</a:t>
            </a:r>
          </a:p>
          <a:p>
            <a:pPr lvl="1" algn="just">
              <a:lnSpc>
                <a:spcPct val="120000"/>
              </a:lnSpc>
            </a:pPr>
            <a:r>
              <a:rPr lang="tr-TR" altLang="tr-TR" sz="2400" dirty="0" smtClean="0"/>
              <a:t>kırpma penceresi</a:t>
            </a:r>
          </a:p>
          <a:p>
            <a:pPr lvl="1" algn="just">
              <a:lnSpc>
                <a:spcPct val="120000"/>
              </a:lnSpc>
            </a:pPr>
            <a:r>
              <a:rPr lang="tr-TR" altLang="tr-TR" sz="2400" dirty="0" smtClean="0"/>
              <a:t>bakış </a:t>
            </a:r>
            <a:r>
              <a:rPr lang="tr-TR" altLang="tr-TR" sz="2400" dirty="0"/>
              <a:t>konumu</a:t>
            </a:r>
          </a:p>
          <a:p>
            <a:pPr lvl="1" algn="just">
              <a:lnSpc>
                <a:spcPct val="120000"/>
              </a:lnSpc>
            </a:pPr>
            <a:r>
              <a:rPr lang="tr-TR" altLang="tr-TR" sz="2400" dirty="0"/>
              <a:t>bakış </a:t>
            </a:r>
            <a:r>
              <a:rPr lang="tr-TR" altLang="tr-TR" sz="2400" dirty="0" smtClean="0"/>
              <a:t>(projeksiyon, kamera) düzleminin konum ve oryantasyonu</a:t>
            </a:r>
            <a:endParaRPr lang="tr-TR" altLang="tr-TR" sz="2400" dirty="0"/>
          </a:p>
          <a:p>
            <a:pPr lvl="1" algn="just">
              <a:lnSpc>
                <a:spcPct val="120000"/>
              </a:lnSpc>
            </a:pPr>
            <a:r>
              <a:rPr lang="tr-TR" altLang="tr-TR" sz="2400" dirty="0"/>
              <a:t>kırpma </a:t>
            </a:r>
            <a:r>
              <a:rPr lang="tr-TR" altLang="tr-TR" sz="2400" dirty="0" smtClean="0"/>
              <a:t>düzlemleri</a:t>
            </a:r>
          </a:p>
          <a:p>
            <a:pPr algn="just">
              <a:lnSpc>
                <a:spcPct val="120000"/>
              </a:lnSpc>
            </a:pPr>
            <a:r>
              <a:rPr lang="tr-TR" sz="2900" dirty="0"/>
              <a:t>2-B kırpma penceresi </a:t>
            </a:r>
          </a:p>
          <a:p>
            <a:pPr lvl="1" algn="just">
              <a:lnSpc>
                <a:spcPct val="120000"/>
              </a:lnSpc>
            </a:pPr>
            <a:r>
              <a:rPr lang="tr-TR" sz="2400" dirty="0"/>
              <a:t>projeksiyon </a:t>
            </a:r>
            <a:r>
              <a:rPr lang="tr-TR" sz="2400"/>
              <a:t>düzleminde </a:t>
            </a:r>
            <a:r>
              <a:rPr lang="tr-TR" sz="2400" smtClean="0"/>
              <a:t>tanımlanır</a:t>
            </a:r>
            <a:r>
              <a:rPr lang="en-US" sz="2400" smtClean="0"/>
              <a:t>.</a:t>
            </a:r>
            <a:endParaRPr lang="tr-TR" sz="2400" dirty="0"/>
          </a:p>
          <a:p>
            <a:pPr lvl="1" algn="just">
              <a:lnSpc>
                <a:spcPct val="120000"/>
              </a:lnSpc>
            </a:pPr>
            <a:r>
              <a:rPr lang="en-US" sz="2400"/>
              <a:t>k</a:t>
            </a:r>
            <a:r>
              <a:rPr lang="en-US" sz="2400" smtClean="0"/>
              <a:t>ameranın </a:t>
            </a:r>
            <a:r>
              <a:rPr lang="tr-TR" sz="2400" smtClean="0"/>
              <a:t>lensini </a:t>
            </a:r>
            <a:r>
              <a:rPr lang="tr-TR" sz="2400" dirty="0"/>
              <a:t>temsil eder.</a:t>
            </a:r>
          </a:p>
          <a:p>
            <a:pPr lvl="1" algn="just">
              <a:lnSpc>
                <a:spcPct val="120000"/>
              </a:lnSpc>
            </a:pPr>
            <a:r>
              <a:rPr lang="tr-TR" sz="2400" dirty="0"/>
              <a:t>3-B </a:t>
            </a:r>
            <a:r>
              <a:rPr lang="tr-TR" sz="2400"/>
              <a:t>kırpma </a:t>
            </a:r>
            <a:r>
              <a:rPr lang="tr-TR" sz="2400" smtClean="0"/>
              <a:t>bölgesi</a:t>
            </a:r>
            <a:r>
              <a:rPr lang="en-US" sz="2400" smtClean="0"/>
              <a:t>ni</a:t>
            </a:r>
            <a:r>
              <a:rPr lang="tr-TR" sz="2400" smtClean="0"/>
              <a:t> </a:t>
            </a:r>
            <a:r>
              <a:rPr lang="en-US" sz="2400" smtClean="0"/>
              <a:t>belirlemeyi sağlar</a:t>
            </a:r>
            <a:r>
              <a:rPr lang="tr-TR" sz="2400" smtClean="0"/>
              <a:t>.</a:t>
            </a:r>
            <a:endParaRPr lang="tr-TR" sz="2400" dirty="0"/>
          </a:p>
          <a:p>
            <a:pPr marL="457200" lvl="1" indent="0" algn="just">
              <a:lnSpc>
                <a:spcPct val="120000"/>
              </a:lnSpc>
              <a:buNone/>
            </a:pPr>
            <a:endParaRPr lang="tr-TR" altLang="tr-TR" sz="2400" dirty="0" smtClean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3-B Kırpma Bölgesi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Kırpma bölgesi bakış hacmi olarak </a:t>
            </a:r>
            <a:r>
              <a:rPr lang="tr-TR" smtClean="0"/>
              <a:t>da bilinir</a:t>
            </a:r>
            <a:r>
              <a:rPr lang="en-US" smtClean="0"/>
              <a:t>.</a:t>
            </a:r>
          </a:p>
          <a:p>
            <a:r>
              <a:rPr lang="en-US" smtClean="0"/>
              <a:t>Bakış hacminin</a:t>
            </a:r>
            <a:r>
              <a:rPr lang="tr-TR" smtClean="0"/>
              <a:t> </a:t>
            </a:r>
            <a:r>
              <a:rPr lang="tr-TR" dirty="0" smtClean="0"/>
              <a:t>şekli ile boyutu </a:t>
            </a:r>
          </a:p>
          <a:p>
            <a:pPr lvl="1"/>
            <a:r>
              <a:rPr lang="tr-TR" smtClean="0"/>
              <a:t>kırpma penceresin</a:t>
            </a:r>
            <a:r>
              <a:rPr lang="en-US" smtClean="0"/>
              <a:t>in boyutuna</a:t>
            </a:r>
            <a:r>
              <a:rPr lang="tr-TR" smtClean="0"/>
              <a:t>, </a:t>
            </a:r>
            <a:endParaRPr lang="tr-TR" dirty="0" smtClean="0"/>
          </a:p>
          <a:p>
            <a:pPr lvl="1"/>
            <a:r>
              <a:rPr lang="en-US" smtClean="0"/>
              <a:t>seçilen </a:t>
            </a:r>
            <a:r>
              <a:rPr lang="tr-TR" smtClean="0"/>
              <a:t>projeksiyon türüne</a:t>
            </a:r>
            <a:r>
              <a:rPr lang="en-US" smtClean="0"/>
              <a:t>,</a:t>
            </a:r>
          </a:p>
          <a:p>
            <a:pPr lvl="1"/>
            <a:r>
              <a:rPr lang="tr-TR" smtClean="0"/>
              <a:t>bakış </a:t>
            </a:r>
            <a:r>
              <a:rPr lang="tr-TR" dirty="0" smtClean="0"/>
              <a:t>yönünde seçilen sınırlayıcı kırpma düzlemlerinin konumlarına bağlıdır.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9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3-B Bakış Süreci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5035698"/>
              </a:xfrm>
            </p:spPr>
            <p:txBody>
              <a:bodyPr>
                <a:noAutofit/>
              </a:bodyPr>
              <a:lstStyle/>
              <a:p>
                <a:pPr algn="just">
                  <a:spcAft>
                    <a:spcPts val="300"/>
                  </a:spcAft>
                </a:pPr>
                <a:r>
                  <a:rPr lang="tr-TR" sz="2000" dirty="0" smtClean="0"/>
                  <a:t>Sahnenin bakış koordinatlarındaki tanımı projeksiyon düzlemindeki koordinat konumlarına </a:t>
                </a:r>
                <a:r>
                  <a:rPr lang="tr-TR" sz="2000" dirty="0" err="1" smtClean="0"/>
                  <a:t>projekte</a:t>
                </a:r>
                <a:r>
                  <a:rPr lang="tr-TR" sz="2000" dirty="0" smtClean="0"/>
                  <a:t> edilir.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tr-TR" sz="2000" dirty="0" smtClean="0"/>
                  <a:t>Nesneler </a:t>
                </a:r>
                <a:r>
                  <a:rPr lang="tr-TR" sz="2000" dirty="0" err="1" smtClean="0"/>
                  <a:t>normalize</a:t>
                </a:r>
                <a:r>
                  <a:rPr lang="tr-TR" sz="2000" dirty="0" smtClean="0"/>
                  <a:t> koordinatlara dönüştürülüp bakış hacmi dışındaki </a:t>
                </a:r>
                <a:r>
                  <a:rPr lang="tr-TR" sz="2000" smtClean="0"/>
                  <a:t>sahne bileşenleri</a:t>
                </a:r>
                <a:r>
                  <a:rPr lang="en-US" sz="2000" smtClean="0"/>
                  <a:t>nin tümü</a:t>
                </a:r>
                <a:r>
                  <a:rPr lang="tr-TR" sz="2000" smtClean="0"/>
                  <a:t> </a:t>
                </a:r>
                <a:r>
                  <a:rPr lang="tr-TR" sz="2000" dirty="0" smtClean="0"/>
                  <a:t>kırpılır.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tr-TR" sz="2000" dirty="0" smtClean="0"/>
                  <a:t>Kırpılma işlemi tüm cihaz bağımsız </a:t>
                </a:r>
                <a:r>
                  <a:rPr lang="tr-TR" sz="2000" smtClean="0"/>
                  <a:t>koordinat dönüşümlerin</a:t>
                </a:r>
                <a:r>
                  <a:rPr lang="en-US" sz="2000"/>
                  <a:t>in (WC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smtClean="0"/>
                  <a:t>NC) birleşik olarak</a:t>
                </a:r>
                <a:r>
                  <a:rPr lang="tr-TR" sz="2000" smtClean="0"/>
                  <a:t> uygulanması</a:t>
                </a:r>
                <a:r>
                  <a:rPr lang="en-US" sz="2000" smtClean="0"/>
                  <a:t>ndan sonra yapılır</a:t>
                </a:r>
                <a:r>
                  <a:rPr lang="tr-TR" sz="2000" smtClean="0"/>
                  <a:t>.</a:t>
                </a:r>
              </a:p>
              <a:p>
                <a:pPr algn="just">
                  <a:spcAft>
                    <a:spcPts val="300"/>
                  </a:spcAft>
                </a:pPr>
                <a:r>
                  <a:rPr lang="tr-TR" sz="2000" smtClean="0"/>
                  <a:t>Bakış alanı </a:t>
                </a:r>
                <a:r>
                  <a:rPr lang="en-US" sz="2000" smtClean="0"/>
                  <a:t>(viewport) </a:t>
                </a:r>
                <a:r>
                  <a:rPr lang="tr-TR" sz="2000" smtClean="0"/>
                  <a:t>koordinatları </a:t>
                </a:r>
                <a:r>
                  <a:rPr lang="en-US" sz="2000" smtClean="0"/>
                  <a:t>2-B’deki gibi normalize koordinatlar veya </a:t>
                </a:r>
                <a:r>
                  <a:rPr lang="tr-TR" sz="2000" smtClean="0"/>
                  <a:t>cihaz </a:t>
                </a:r>
                <a:r>
                  <a:rPr lang="tr-TR" sz="2000" dirty="0" smtClean="0"/>
                  <a:t>koordinatlarında düşünülerek dönüşümler </a:t>
                </a:r>
                <a:r>
                  <a:rPr lang="tr-TR" sz="2000" smtClean="0"/>
                  <a:t>yapılabilir.</a:t>
                </a:r>
                <a:endParaRPr lang="en-US" sz="2000" smtClean="0"/>
              </a:p>
              <a:p>
                <a:pPr lvl="1" algn="just">
                  <a:spcAft>
                    <a:spcPts val="300"/>
                  </a:spcAft>
                </a:pPr>
                <a:r>
                  <a:rPr lang="en-US" sz="1600" smtClean="0"/>
                  <a:t>Slayt kapsamında bakış alanı, cihaz koordinatlarında düşünülecektir.</a:t>
                </a:r>
              </a:p>
              <a:p>
                <a:pPr lvl="1" algn="just">
                  <a:spcAft>
                    <a:spcPts val="300"/>
                  </a:spcAft>
                </a:pPr>
                <a:r>
                  <a:rPr lang="en-US" sz="1600" smtClean="0"/>
                  <a:t>Kırpma işlemlerinden sonra normalize koordinatlar bakış alanına dönüştürülecektir.</a:t>
                </a:r>
                <a:endParaRPr lang="tr-TR" sz="1600" smtClean="0"/>
              </a:p>
              <a:p>
                <a:pPr algn="just">
                  <a:spcAft>
                    <a:spcPts val="300"/>
                  </a:spcAft>
                </a:pPr>
                <a:r>
                  <a:rPr lang="tr-TR" sz="2000" smtClean="0"/>
                  <a:t>Görünür </a:t>
                </a:r>
                <a:r>
                  <a:rPr lang="tr-TR" sz="2000" dirty="0" smtClean="0"/>
                  <a:t>yüzeyler belirlenip yüzey </a:t>
                </a:r>
                <a:r>
                  <a:rPr lang="tr-TR" sz="2000" dirty="0" err="1" smtClean="0"/>
                  <a:t>görselleme</a:t>
                </a:r>
                <a:r>
                  <a:rPr lang="tr-TR" sz="2000" dirty="0" smtClean="0"/>
                  <a:t> </a:t>
                </a:r>
                <a:r>
                  <a:rPr lang="tr-TR" sz="2000" smtClean="0"/>
                  <a:t>süreçleri uygulan</a:t>
                </a:r>
                <a:r>
                  <a:rPr lang="en-US" sz="2000" smtClean="0"/>
                  <a:t>ır</a:t>
                </a:r>
                <a:r>
                  <a:rPr lang="tr-TR" sz="2000" smtClean="0"/>
                  <a:t>.</a:t>
                </a:r>
                <a:endParaRPr lang="tr-TR" sz="2000" dirty="0" smtClean="0"/>
              </a:p>
              <a:p>
                <a:pPr algn="just">
                  <a:spcAft>
                    <a:spcPts val="300"/>
                  </a:spcAft>
                </a:pPr>
                <a:r>
                  <a:rPr lang="tr-TR" sz="2000" smtClean="0"/>
                  <a:t>Cihaz koordinatlarında</a:t>
                </a:r>
                <a:r>
                  <a:rPr lang="en-US" sz="2000" smtClean="0"/>
                  <a:t> tanımlı bakış alanı gösterim penceresine haritalanır.</a:t>
                </a:r>
              </a:p>
              <a:p>
                <a:pPr lvl="1" algn="just">
                  <a:spcAft>
                    <a:spcPts val="300"/>
                  </a:spcAft>
                </a:pPr>
                <a:r>
                  <a:rPr lang="en-US" sz="1600" smtClean="0"/>
                  <a:t>Cihaz koordinatlarında</a:t>
                </a:r>
                <a:r>
                  <a:rPr lang="tr-TR" sz="1600" smtClean="0"/>
                  <a:t> </a:t>
                </a:r>
                <a:r>
                  <a:rPr lang="tr-TR" sz="1600" dirty="0" smtClean="0"/>
                  <a:t>sahne tanımı </a:t>
                </a:r>
                <a:r>
                  <a:rPr lang="tr-TR" sz="1600" smtClean="0"/>
                  <a:t>sol el</a:t>
                </a:r>
                <a:r>
                  <a:rPr lang="en-US" sz="1600" smtClean="0"/>
                  <a:t> düzeninde </a:t>
                </a:r>
                <a:r>
                  <a:rPr lang="tr-TR" sz="1600" smtClean="0"/>
                  <a:t>ifade </a:t>
                </a:r>
                <a:r>
                  <a:rPr lang="tr-TR" sz="1600" dirty="0" smtClean="0"/>
                  <a:t>edilebilir.</a:t>
                </a:r>
              </a:p>
              <a:p>
                <a:pPr lvl="1" algn="just">
                  <a:spcAft>
                    <a:spcPts val="300"/>
                  </a:spcAft>
                </a:pPr>
                <a:r>
                  <a:rPr lang="en-US" sz="1600" smtClean="0"/>
                  <a:t>Gösterim ekranından pozitif mesafeler sahne nesnelerinin </a:t>
                </a:r>
                <a:r>
                  <a:rPr lang="tr-TR" sz="1600" smtClean="0"/>
                  <a:t>derinliği</a:t>
                </a:r>
                <a:r>
                  <a:rPr lang="en-US" sz="1600" smtClean="0"/>
                  <a:t>ni</a:t>
                </a:r>
                <a:r>
                  <a:rPr lang="tr-TR" sz="1600" smtClean="0"/>
                  <a:t> </a:t>
                </a:r>
                <a:r>
                  <a:rPr lang="tr-TR" sz="1600" dirty="0" smtClean="0"/>
                  <a:t>ifade eder.</a:t>
                </a:r>
              </a:p>
              <a:p>
                <a:pPr marL="0" indent="0" algn="just">
                  <a:spcAft>
                    <a:spcPts val="300"/>
                  </a:spcAft>
                  <a:buNone/>
                </a:pPr>
                <a:endParaRPr lang="tr-TR" sz="2000" dirty="0" smtClean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5035698"/>
              </a:xfrm>
              <a:blipFill>
                <a:blip r:embed="rId2"/>
                <a:stretch>
                  <a:fillRect l="-667" t="-726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94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Üç Boyutlu Sahneye Bakış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2376264"/>
          </a:xfrm>
        </p:spPr>
        <p:txBody>
          <a:bodyPr>
            <a:noAutofit/>
          </a:bodyPr>
          <a:lstStyle/>
          <a:p>
            <a:pPr algn="just"/>
            <a:r>
              <a:rPr lang="tr-TR" altLang="tr-TR" sz="2200" dirty="0" smtClean="0"/>
              <a:t>Üç boyutlu bir sahnenin istenen bir görünümünü elde etmek için dünya koordinat çerçevesinde tanımlı bir bakış koordinat çerçevesi ayarlanır.</a:t>
            </a:r>
          </a:p>
          <a:p>
            <a:pPr algn="just"/>
            <a:r>
              <a:rPr lang="tr-TR" altLang="tr-TR" sz="2200" dirty="0" smtClean="0"/>
              <a:t>Nesne tanımları 3-B bakış fonksiyonları ile belirlenen bir görünümde 2-B gösterim cihazına iz düşümü alınır.</a:t>
            </a:r>
          </a:p>
          <a:p>
            <a:pPr algn="just"/>
            <a:r>
              <a:rPr lang="tr-TR" altLang="tr-TR" sz="2200" dirty="0" smtClean="0"/>
              <a:t>Kırpma süreçleri 2-B’ye benzer.</a:t>
            </a:r>
          </a:p>
          <a:p>
            <a:pPr algn="just"/>
            <a:endParaRPr lang="tr-TR" altLang="tr-TR" sz="2200" dirty="0" smtClean="0"/>
          </a:p>
        </p:txBody>
      </p:sp>
      <p:pic>
        <p:nvPicPr>
          <p:cNvPr id="5" name="AADGHES0.jpg" descr="AADGHE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1"/>
          <a:stretch/>
        </p:blipFill>
        <p:spPr bwMode="auto">
          <a:xfrm>
            <a:off x="5436096" y="3560570"/>
            <a:ext cx="3619114" cy="301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36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altLang="tr-TR" dirty="0" smtClean="0"/>
              <a:t>Kameranın Yönelimi</a:t>
            </a:r>
            <a:endParaRPr lang="en-US" altLang="tr-TR" dirty="0" smtClean="0"/>
          </a:p>
        </p:txBody>
      </p:sp>
      <p:grpSp>
        <p:nvGrpSpPr>
          <p:cNvPr id="32" name="Group 34"/>
          <p:cNvGrpSpPr>
            <a:grpSpLocks/>
          </p:cNvGrpSpPr>
          <p:nvPr/>
        </p:nvGrpSpPr>
        <p:grpSpPr bwMode="auto">
          <a:xfrm>
            <a:off x="566789" y="4882665"/>
            <a:ext cx="1126612" cy="745685"/>
            <a:chOff x="1200" y="3168"/>
            <a:chExt cx="782" cy="518"/>
          </a:xfrm>
        </p:grpSpPr>
        <p:sp>
          <p:nvSpPr>
            <p:cNvPr id="33" name="Line 12"/>
            <p:cNvSpPr>
              <a:spLocks noChangeShapeType="1"/>
            </p:cNvSpPr>
            <p:nvPr/>
          </p:nvSpPr>
          <p:spPr bwMode="auto">
            <a:xfrm flipH="1" flipV="1">
              <a:off x="1746" y="3374"/>
              <a:ext cx="236" cy="3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4" name="Text Box 17"/>
            <p:cNvSpPr txBox="1">
              <a:spLocks noChangeArrowheads="1"/>
            </p:cNvSpPr>
            <p:nvPr/>
          </p:nvSpPr>
          <p:spPr bwMode="auto">
            <a:xfrm>
              <a:off x="1200" y="3168"/>
              <a:ext cx="76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400" i="1" dirty="0"/>
                <a:t>Up vector</a:t>
              </a:r>
            </a:p>
          </p:txBody>
        </p:sp>
      </p:grp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1693401" y="5494477"/>
            <a:ext cx="1610681" cy="318141"/>
            <a:chOff x="1982" y="3593"/>
            <a:chExt cx="1118" cy="221"/>
          </a:xfrm>
        </p:grpSpPr>
        <p:sp>
          <p:nvSpPr>
            <p:cNvPr id="36" name="Line 11"/>
            <p:cNvSpPr>
              <a:spLocks noChangeShapeType="1"/>
            </p:cNvSpPr>
            <p:nvPr/>
          </p:nvSpPr>
          <p:spPr bwMode="auto">
            <a:xfrm flipV="1">
              <a:off x="1982" y="3593"/>
              <a:ext cx="476" cy="9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7" name="Text Box 18"/>
            <p:cNvSpPr txBox="1">
              <a:spLocks noChangeArrowheads="1"/>
            </p:cNvSpPr>
            <p:nvPr/>
          </p:nvSpPr>
          <p:spPr bwMode="auto">
            <a:xfrm>
              <a:off x="2160" y="3600"/>
              <a:ext cx="940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400" i="1" dirty="0"/>
                <a:t>Look vector</a:t>
              </a:r>
            </a:p>
          </p:txBody>
        </p:sp>
      </p:grpSp>
      <p:grpSp>
        <p:nvGrpSpPr>
          <p:cNvPr id="38" name="Group 32"/>
          <p:cNvGrpSpPr>
            <a:grpSpLocks/>
          </p:cNvGrpSpPr>
          <p:nvPr/>
        </p:nvGrpSpPr>
        <p:grpSpPr bwMode="auto">
          <a:xfrm>
            <a:off x="2612779" y="5210701"/>
            <a:ext cx="1671189" cy="522555"/>
            <a:chOff x="2824" y="3398"/>
            <a:chExt cx="1160" cy="363"/>
          </a:xfrm>
        </p:grpSpPr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2876" y="3398"/>
              <a:ext cx="1108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tr-TR" sz="1400" dirty="0">
                  <a:cs typeface="Times New Roman" pitchFamily="18" charset="0"/>
                </a:rPr>
                <a:t>point to look at </a:t>
              </a:r>
              <a:r>
                <a:rPr lang="en-US" altLang="tr-TR" sz="1400" i="1" dirty="0">
                  <a:cs typeface="Times New Roman" pitchFamily="18" charset="0"/>
                </a:rPr>
                <a:t>(x’, y’, z’)</a:t>
              </a:r>
            </a:p>
          </p:txBody>
        </p:sp>
        <p:sp>
          <p:nvSpPr>
            <p:cNvPr id="40" name="Oval 21"/>
            <p:cNvSpPr>
              <a:spLocks noChangeArrowheads="1"/>
            </p:cNvSpPr>
            <p:nvPr/>
          </p:nvSpPr>
          <p:spPr bwMode="auto">
            <a:xfrm>
              <a:off x="2824" y="3482"/>
              <a:ext cx="38" cy="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endParaRPr lang="en-US" altLang="tr-TR"/>
            </a:p>
          </p:txBody>
        </p:sp>
      </p:grpSp>
      <p:sp>
        <p:nvSpPr>
          <p:cNvPr id="41" name="Text Box 24"/>
          <p:cNvSpPr txBox="1">
            <a:spLocks noChangeArrowheads="1"/>
          </p:cNvSpPr>
          <p:nvPr/>
        </p:nvSpPr>
        <p:spPr bwMode="auto">
          <a:xfrm>
            <a:off x="843399" y="5711844"/>
            <a:ext cx="898985" cy="51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54" tIns="41477" rIns="82954" bIns="41477">
            <a:spAutoFit/>
          </a:bodyPr>
          <a:lstStyle>
            <a:lvl1pPr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1pPr>
            <a:lvl2pPr marL="742950" indent="-28575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2pPr>
            <a:lvl3pPr marL="1143000" indent="-22860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3pPr>
            <a:lvl4pPr marL="1600200" indent="-22860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4pPr>
            <a:lvl5pPr marL="2057400" indent="-22860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tr-TR" sz="1400" i="1" dirty="0"/>
              <a:t>camera Position</a:t>
            </a:r>
          </a:p>
        </p:txBody>
      </p:sp>
      <p:grpSp>
        <p:nvGrpSpPr>
          <p:cNvPr id="42" name="Group 35"/>
          <p:cNvGrpSpPr>
            <a:grpSpLocks/>
          </p:cNvGrpSpPr>
          <p:nvPr/>
        </p:nvGrpSpPr>
        <p:grpSpPr bwMode="auto">
          <a:xfrm>
            <a:off x="82720" y="3984388"/>
            <a:ext cx="3093142" cy="2313351"/>
            <a:chOff x="864" y="2544"/>
            <a:chExt cx="2147" cy="1607"/>
          </a:xfrm>
        </p:grpSpPr>
        <p:sp>
          <p:nvSpPr>
            <p:cNvPr id="43" name="Line 8"/>
            <p:cNvSpPr>
              <a:spLocks noChangeShapeType="1"/>
            </p:cNvSpPr>
            <p:nvPr/>
          </p:nvSpPr>
          <p:spPr bwMode="auto">
            <a:xfrm flipV="1">
              <a:off x="1979" y="2963"/>
              <a:ext cx="808" cy="7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4" name="Text Box 13"/>
            <p:cNvSpPr txBox="1">
              <a:spLocks noChangeArrowheads="1"/>
            </p:cNvSpPr>
            <p:nvPr/>
          </p:nvSpPr>
          <p:spPr bwMode="auto">
            <a:xfrm>
              <a:off x="864" y="3223"/>
              <a:ext cx="283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500" i="1" dirty="0"/>
                <a:t>-z</a:t>
              </a:r>
            </a:p>
          </p:txBody>
        </p:sp>
        <p:sp>
          <p:nvSpPr>
            <p:cNvPr id="45" name="Text Box 14"/>
            <p:cNvSpPr txBox="1">
              <a:spLocks noChangeArrowheads="1"/>
            </p:cNvSpPr>
            <p:nvPr/>
          </p:nvSpPr>
          <p:spPr bwMode="auto">
            <a:xfrm>
              <a:off x="2824" y="3927"/>
              <a:ext cx="187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500" i="1"/>
                <a:t>z</a:t>
              </a:r>
            </a:p>
          </p:txBody>
        </p:sp>
        <p:sp>
          <p:nvSpPr>
            <p:cNvPr id="46" name="Text Box 15"/>
            <p:cNvSpPr txBox="1">
              <a:spLocks noChangeArrowheads="1"/>
            </p:cNvSpPr>
            <p:nvPr/>
          </p:nvSpPr>
          <p:spPr bwMode="auto">
            <a:xfrm>
              <a:off x="1872" y="2544"/>
              <a:ext cx="187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500" i="1"/>
                <a:t>y</a:t>
              </a:r>
            </a:p>
          </p:txBody>
        </p:sp>
        <p:sp>
          <p:nvSpPr>
            <p:cNvPr id="47" name="Text Box 16"/>
            <p:cNvSpPr txBox="1">
              <a:spLocks noChangeArrowheads="1"/>
            </p:cNvSpPr>
            <p:nvPr/>
          </p:nvSpPr>
          <p:spPr bwMode="auto">
            <a:xfrm>
              <a:off x="2787" y="2852"/>
              <a:ext cx="187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500" i="1"/>
                <a:t>x</a:t>
              </a:r>
            </a:p>
          </p:txBody>
        </p:sp>
        <p:sp>
          <p:nvSpPr>
            <p:cNvPr id="48" name="Line 26"/>
            <p:cNvSpPr>
              <a:spLocks noChangeShapeType="1"/>
            </p:cNvSpPr>
            <p:nvPr/>
          </p:nvSpPr>
          <p:spPr bwMode="auto">
            <a:xfrm>
              <a:off x="1968" y="3696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49" name="Line 9"/>
            <p:cNvSpPr>
              <a:spLocks noChangeShapeType="1"/>
            </p:cNvSpPr>
            <p:nvPr/>
          </p:nvSpPr>
          <p:spPr bwMode="auto">
            <a:xfrm flipH="1" flipV="1">
              <a:off x="1967" y="2740"/>
              <a:ext cx="15" cy="9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0" name="Line 7"/>
            <p:cNvSpPr>
              <a:spLocks noChangeShapeType="1"/>
            </p:cNvSpPr>
            <p:nvPr/>
          </p:nvSpPr>
          <p:spPr bwMode="auto">
            <a:xfrm>
              <a:off x="1109" y="3371"/>
              <a:ext cx="859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1" name="İçerik Yer Tutucusu 2"/>
          <p:cNvSpPr txBox="1">
            <a:spLocks/>
          </p:cNvSpPr>
          <p:nvPr/>
        </p:nvSpPr>
        <p:spPr>
          <a:xfrm>
            <a:off x="457199" y="1681303"/>
            <a:ext cx="8380785" cy="221521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tr-TR" kern="0" dirty="0" smtClean="0"/>
              <a:t>Kameranın bakacağı 3-B uzayda bir nokta ya da bakış doğrultusu ve bu doğrultu etrafında dönme açısı tanımıyla oryantasyon belirlenir.</a:t>
            </a:r>
          </a:p>
          <a:p>
            <a:pPr>
              <a:lnSpc>
                <a:spcPct val="120000"/>
              </a:lnSpc>
            </a:pPr>
            <a:r>
              <a:rPr lang="tr-TR" kern="0" smtClean="0"/>
              <a:t>Varsayılan oryantasyon</a:t>
            </a:r>
            <a:r>
              <a:rPr lang="en-US" kern="0" smtClean="0"/>
              <a:t>da</a:t>
            </a:r>
            <a:r>
              <a:rPr lang="tr-TR" kern="0" smtClean="0"/>
              <a:t> </a:t>
            </a:r>
            <a:r>
              <a:rPr lang="tr-TR" kern="0" dirty="0" smtClean="0"/>
              <a:t>negatif z eksenine doğru bakış </a:t>
            </a:r>
            <a:r>
              <a:rPr lang="tr-TR" kern="0" smtClean="0"/>
              <a:t>olup üst</a:t>
            </a:r>
            <a:r>
              <a:rPr lang="en-US" kern="0" smtClean="0"/>
              <a:t> vektörü </a:t>
            </a:r>
            <a:r>
              <a:rPr lang="tr-TR" kern="0" smtClean="0"/>
              <a:t>direkt </a:t>
            </a:r>
            <a:r>
              <a:rPr lang="tr-TR" kern="0" dirty="0" smtClean="0"/>
              <a:t>y </a:t>
            </a:r>
            <a:r>
              <a:rPr lang="tr-TR" kern="0" smtClean="0"/>
              <a:t>ekseni </a:t>
            </a:r>
            <a:r>
              <a:rPr lang="en-US" kern="0" smtClean="0"/>
              <a:t>ile hizalıdır</a:t>
            </a:r>
            <a:r>
              <a:rPr lang="tr-TR" kern="0" smtClean="0"/>
              <a:t>.</a:t>
            </a:r>
            <a:endParaRPr lang="tr-TR" kern="0" dirty="0" smtClean="0"/>
          </a:p>
          <a:p>
            <a:pPr>
              <a:lnSpc>
                <a:spcPct val="120000"/>
              </a:lnSpc>
            </a:pPr>
            <a:r>
              <a:rPr lang="tr-TR" kern="0" dirty="0" smtClean="0"/>
              <a:t>Genel durumda kamera orijinde konumlanıp herhangi bir noktaya herhangi bir üst yönde bakar.</a:t>
            </a:r>
            <a:endParaRPr lang="en-US" kern="0" dirty="0"/>
          </a:p>
          <a:p>
            <a:pPr>
              <a:lnSpc>
                <a:spcPct val="120000"/>
              </a:lnSpc>
            </a:pPr>
            <a:endParaRPr lang="tr-TR" altLang="tr-TR" dirty="0" smtClean="0"/>
          </a:p>
        </p:txBody>
      </p:sp>
      <p:grpSp>
        <p:nvGrpSpPr>
          <p:cNvPr id="52" name="Group 68"/>
          <p:cNvGrpSpPr>
            <a:grpSpLocks/>
          </p:cNvGrpSpPr>
          <p:nvPr/>
        </p:nvGrpSpPr>
        <p:grpSpPr bwMode="auto">
          <a:xfrm>
            <a:off x="4226964" y="3832798"/>
            <a:ext cx="5056503" cy="2836561"/>
            <a:chOff x="0" y="1824"/>
            <a:chExt cx="4120" cy="2112"/>
          </a:xfrm>
        </p:grpSpPr>
        <p:pic>
          <p:nvPicPr>
            <p:cNvPr id="53" name="Picture 67" descr="0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896"/>
              <a:ext cx="3400" cy="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ine 40"/>
            <p:cNvSpPr>
              <a:spLocks noChangeShapeType="1"/>
            </p:cNvSpPr>
            <p:nvPr/>
          </p:nvSpPr>
          <p:spPr bwMode="auto">
            <a:xfrm flipV="1">
              <a:off x="768" y="2208"/>
              <a:ext cx="1" cy="8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5" name="Text Box 59"/>
            <p:cNvSpPr txBox="1">
              <a:spLocks noChangeArrowheads="1"/>
            </p:cNvSpPr>
            <p:nvPr/>
          </p:nvSpPr>
          <p:spPr bwMode="auto">
            <a:xfrm>
              <a:off x="480" y="3068"/>
              <a:ext cx="633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r>
                <a:rPr lang="en-US" altLang="tr-TR" sz="1600"/>
                <a:t>Position</a:t>
              </a:r>
            </a:p>
          </p:txBody>
        </p:sp>
        <p:sp>
          <p:nvSpPr>
            <p:cNvPr id="56" name="Line 61"/>
            <p:cNvSpPr>
              <a:spLocks noChangeShapeType="1"/>
            </p:cNvSpPr>
            <p:nvPr/>
          </p:nvSpPr>
          <p:spPr bwMode="auto">
            <a:xfrm flipH="1" flipV="1">
              <a:off x="432" y="2448"/>
              <a:ext cx="336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" name="Rectangle 62"/>
            <p:cNvSpPr>
              <a:spLocks noChangeArrowheads="1"/>
            </p:cNvSpPr>
            <p:nvPr/>
          </p:nvSpPr>
          <p:spPr bwMode="auto">
            <a:xfrm>
              <a:off x="384" y="1824"/>
              <a:ext cx="115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r>
                <a:rPr lang="en-US" altLang="tr-TR" sz="1600"/>
                <a:t>Projection of</a:t>
              </a:r>
            </a:p>
            <a:p>
              <a:r>
                <a:rPr lang="en-US" altLang="tr-TR" sz="1600"/>
                <a:t>up vector</a:t>
              </a:r>
            </a:p>
          </p:txBody>
        </p:sp>
        <p:sp>
          <p:nvSpPr>
            <p:cNvPr id="58" name="Text Box 42"/>
            <p:cNvSpPr txBox="1">
              <a:spLocks noChangeArrowheads="1"/>
            </p:cNvSpPr>
            <p:nvPr/>
          </p:nvSpPr>
          <p:spPr bwMode="gray">
            <a:xfrm>
              <a:off x="0" y="2496"/>
              <a:ext cx="7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tr-TR" sz="1600" dirty="0"/>
                <a:t>Up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90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altLang="tr-TR" dirty="0" smtClean="0"/>
              <a:t>Kameranın Bakış Açısı</a:t>
            </a:r>
            <a:endParaRPr lang="en-US" altLang="tr-TR" dirty="0" smtClean="0"/>
          </a:p>
        </p:txBody>
      </p:sp>
      <p:sp>
        <p:nvSpPr>
          <p:cNvPr id="51" name="İçerik Yer Tutucusu 2"/>
          <p:cNvSpPr txBox="1">
            <a:spLocks/>
          </p:cNvSpPr>
          <p:nvPr/>
        </p:nvSpPr>
        <p:spPr>
          <a:xfrm>
            <a:off x="457199" y="1681303"/>
            <a:ext cx="8380785" cy="234583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tr-TR" kern="0" dirty="0" smtClean="0"/>
              <a:t>Bir görüntüdeki perspektif bozulma miktarı kameranın bakış açısına bağlıdır.</a:t>
            </a:r>
          </a:p>
          <a:p>
            <a:pPr>
              <a:lnSpc>
                <a:spcPct val="120000"/>
              </a:lnSpc>
            </a:pPr>
            <a:r>
              <a:rPr lang="tr-TR" kern="0" dirty="0" smtClean="0"/>
              <a:t>Sıfır perspektif bozulma paralel projeksiyon durumunda yüksek perspektif bozulma geniş açılı projeksiyon durumunda oluşur.</a:t>
            </a:r>
          </a:p>
          <a:p>
            <a:pPr>
              <a:lnSpc>
                <a:spcPct val="120000"/>
              </a:lnSpc>
            </a:pPr>
            <a:r>
              <a:rPr lang="tr-TR" kern="0" dirty="0" smtClean="0"/>
              <a:t>Kesik bir konide</a:t>
            </a:r>
            <a:r>
              <a:rPr lang="en-US" kern="0" dirty="0" smtClean="0"/>
              <a:t> </a:t>
            </a:r>
            <a:r>
              <a:rPr lang="tr-TR" kern="0" dirty="0" smtClean="0"/>
              <a:t>(</a:t>
            </a:r>
            <a:r>
              <a:rPr lang="en-US" kern="0" dirty="0" smtClean="0"/>
              <a:t>frustum</a:t>
            </a:r>
            <a:r>
              <a:rPr lang="tr-TR" kern="0" dirty="0" smtClean="0"/>
              <a:t>)</a:t>
            </a:r>
            <a:r>
              <a:rPr lang="en-US" kern="0" dirty="0" smtClean="0"/>
              <a:t> </a:t>
            </a:r>
            <a:r>
              <a:rPr lang="tr-TR" kern="0" dirty="0" smtClean="0"/>
              <a:t>en ve boy açıları olmak üzere iki bakış açısı vardır.</a:t>
            </a:r>
          </a:p>
          <a:p>
            <a:pPr>
              <a:lnSpc>
                <a:spcPct val="120000"/>
              </a:lnSpc>
            </a:pPr>
            <a:r>
              <a:rPr lang="tr-TR" kern="0" dirty="0" smtClean="0"/>
              <a:t>Bakış açısının tercihi bir fotoğrafçının belirli bir tipte mercek tercih etmesine benzer. Örneğin geniş açılı bir lens ya da telefoto lens gibi</a:t>
            </a:r>
            <a:endParaRPr lang="en-US" kern="0" dirty="0"/>
          </a:p>
        </p:txBody>
      </p:sp>
      <p:pic>
        <p:nvPicPr>
          <p:cNvPr id="23" name="Picture 6" descr="asp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6191"/>
            <a:ext cx="4477635" cy="2668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5"/>
          <p:cNvGrpSpPr>
            <a:grpSpLocks/>
          </p:cNvGrpSpPr>
          <p:nvPr/>
        </p:nvGrpSpPr>
        <p:grpSpPr bwMode="auto">
          <a:xfrm>
            <a:off x="3164498" y="3785289"/>
            <a:ext cx="968137" cy="673708"/>
            <a:chOff x="2496" y="2880"/>
            <a:chExt cx="672" cy="468"/>
          </a:xfrm>
        </p:grpSpPr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2592" y="2880"/>
              <a:ext cx="576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300"/>
                <a:t>Width angle</a:t>
              </a:r>
            </a:p>
          </p:txBody>
        </p:sp>
        <p:cxnSp>
          <p:nvCxnSpPr>
            <p:cNvPr id="26" name="AutoShape 9"/>
            <p:cNvCxnSpPr>
              <a:cxnSpLocks noChangeShapeType="1"/>
            </p:cNvCxnSpPr>
            <p:nvPr/>
          </p:nvCxnSpPr>
          <p:spPr bwMode="auto">
            <a:xfrm>
              <a:off x="2496" y="3216"/>
              <a:ext cx="384" cy="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16"/>
          <p:cNvGrpSpPr>
            <a:grpSpLocks/>
          </p:cNvGrpSpPr>
          <p:nvPr/>
        </p:nvGrpSpPr>
        <p:grpSpPr bwMode="auto">
          <a:xfrm>
            <a:off x="3994330" y="4683566"/>
            <a:ext cx="1037290" cy="788872"/>
            <a:chOff x="3072" y="3504"/>
            <a:chExt cx="720" cy="548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3168" y="3696"/>
              <a:ext cx="624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300"/>
                <a:t>Height angle</a:t>
              </a:r>
            </a:p>
          </p:txBody>
        </p:sp>
        <p:cxnSp>
          <p:nvCxnSpPr>
            <p:cNvPr id="29" name="AutoShape 12"/>
            <p:cNvCxnSpPr>
              <a:cxnSpLocks noChangeShapeType="1"/>
            </p:cNvCxnSpPr>
            <p:nvPr/>
          </p:nvCxnSpPr>
          <p:spPr bwMode="auto">
            <a:xfrm rot="16200000" flipH="1">
              <a:off x="2799" y="3777"/>
              <a:ext cx="548" cy="1"/>
            </a:xfrm>
            <a:prstGeom prst="curvedConnector5">
              <a:avLst>
                <a:gd name="adj1" fmla="val 1458"/>
                <a:gd name="adj2" fmla="val 9499995"/>
                <a:gd name="adj3" fmla="val 94343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0" name="Picture 20" descr="008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24" y="5553053"/>
            <a:ext cx="3789163" cy="93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7846419" y="3685321"/>
            <a:ext cx="1300628" cy="545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54" tIns="41477" rIns="82954" bIns="41477">
            <a:spAutoFit/>
          </a:bodyPr>
          <a:lstStyle>
            <a:lvl1pPr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1pPr>
            <a:lvl2pPr marL="742950" indent="-28575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2pPr>
            <a:lvl3pPr marL="1143000" indent="-22860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3pPr>
            <a:lvl4pPr marL="1600200" indent="-22860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4pPr>
            <a:lvl5pPr marL="2057400" indent="-22860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tr-TR" altLang="tr-TR" sz="1500" dirty="0" smtClean="0"/>
              <a:t>Sonuç görüntü</a:t>
            </a:r>
            <a:endParaRPr lang="en-US" altLang="tr-TR" sz="1500" dirty="0"/>
          </a:p>
        </p:txBody>
      </p:sp>
      <p:pic>
        <p:nvPicPr>
          <p:cNvPr id="52" name="Picture 18" descr="008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25" y="4268977"/>
            <a:ext cx="3817976" cy="81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0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altLang="tr-TR" dirty="0" smtClean="0"/>
              <a:t>Kameranın Ön ve Arka Kırpma Düzlemleri</a:t>
            </a:r>
            <a:endParaRPr lang="en-US" altLang="tr-TR" dirty="0" smtClean="0"/>
          </a:p>
        </p:txBody>
      </p:sp>
      <p:sp>
        <p:nvSpPr>
          <p:cNvPr id="51" name="İçerik Yer Tutucusu 2"/>
          <p:cNvSpPr txBox="1">
            <a:spLocks/>
          </p:cNvSpPr>
          <p:nvPr/>
        </p:nvSpPr>
        <p:spPr>
          <a:xfrm>
            <a:off x="457199" y="1681303"/>
            <a:ext cx="8380785" cy="1891713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849" indent="-293797" defTabSz="4147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lang="tr-TR" kern="0" dirty="0" smtClean="0"/>
              <a:t>Kameranın bakış sahası ön ve arka kırpma düzlemleri arasında kalan uzay hacmince belirlenir.</a:t>
            </a:r>
          </a:p>
          <a:p>
            <a:pPr marL="388849" indent="-293797" defTabSz="4147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lang="tr-TR" kern="0" dirty="0" smtClean="0"/>
              <a:t>Düzlemlerin konumu bakış vektörü üzerinde verilen mesafelerle tanımlıdır.</a:t>
            </a:r>
          </a:p>
          <a:p>
            <a:pPr marL="388849" indent="-293797" defTabSz="4147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lang="en-US" kern="0" smtClean="0"/>
              <a:t>Kesik koni </a:t>
            </a:r>
            <a:r>
              <a:rPr lang="tr-TR" kern="0" smtClean="0"/>
              <a:t>içerisinde </a:t>
            </a:r>
            <a:r>
              <a:rPr lang="tr-TR" kern="0" dirty="0" smtClean="0"/>
              <a:t>yer almayan nesneler çizilmez.</a:t>
            </a:r>
            <a:endParaRPr lang="en-US" kern="0" dirty="0"/>
          </a:p>
          <a:p>
            <a:pPr marL="388849" indent="-293797" defTabSz="4147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lang="en-US" kern="0"/>
              <a:t>Kesik </a:t>
            </a:r>
            <a:r>
              <a:rPr lang="en-US" kern="0" smtClean="0"/>
              <a:t>koniyi </a:t>
            </a:r>
            <a:r>
              <a:rPr lang="tr-TR" kern="0" smtClean="0"/>
              <a:t>kesen nesneler </a:t>
            </a:r>
            <a:r>
              <a:rPr lang="en-US" kern="0" smtClean="0"/>
              <a:t>kırpılır</a:t>
            </a:r>
            <a:r>
              <a:rPr lang="tr-TR" kern="0" smtClean="0"/>
              <a:t>.</a:t>
            </a:r>
            <a:endParaRPr lang="en-US" kern="0" dirty="0"/>
          </a:p>
        </p:txBody>
      </p:sp>
      <p:pic>
        <p:nvPicPr>
          <p:cNvPr id="14" name="Picture 22" descr="0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05" y="4077072"/>
            <a:ext cx="5226789" cy="229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07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Bakış Koordinat Çerçevesi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8" cy="1440160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Sağ </a:t>
            </a:r>
            <a:r>
              <a:rPr lang="tr-TR" altLang="tr-TR" sz="2800" dirty="0"/>
              <a:t>el </a:t>
            </a:r>
            <a:r>
              <a:rPr lang="tr-TR" altLang="tr-TR" sz="2800" dirty="0" smtClean="0"/>
              <a:t>düzenindeki dünya koordinat çerçevesine göre tanımlanmış </a:t>
            </a:r>
            <a:r>
              <a:rPr lang="en-US" altLang="tr-TR" sz="2800" i="1" dirty="0" err="1" smtClean="0"/>
              <a:t>x</a:t>
            </a:r>
            <a:r>
              <a:rPr lang="en-US" altLang="tr-TR" sz="2800" baseline="-25000" dirty="0" err="1" smtClean="0"/>
              <a:t>view</a:t>
            </a:r>
            <a:r>
              <a:rPr lang="tr-TR" altLang="tr-TR" sz="2800" baseline="-25000" dirty="0" smtClean="0"/>
              <a:t> </a:t>
            </a:r>
            <a:r>
              <a:rPr lang="en-US" altLang="tr-TR" sz="2800" dirty="0" smtClean="0"/>
              <a:t>, </a:t>
            </a:r>
            <a:r>
              <a:rPr lang="en-US" altLang="tr-TR" sz="2800" i="1" dirty="0" err="1" smtClean="0"/>
              <a:t>y</a:t>
            </a:r>
            <a:r>
              <a:rPr lang="en-US" altLang="tr-TR" sz="2800" baseline="-25000" dirty="0" err="1" smtClean="0"/>
              <a:t>view</a:t>
            </a:r>
            <a:r>
              <a:rPr lang="tr-TR" altLang="tr-TR" sz="2800" baseline="-25000" dirty="0" smtClean="0"/>
              <a:t> </a:t>
            </a:r>
            <a:r>
              <a:rPr lang="en-US" altLang="tr-TR" sz="2800" dirty="0" smtClean="0"/>
              <a:t> </a:t>
            </a:r>
            <a:r>
              <a:rPr lang="tr-TR" altLang="tr-TR" sz="2800" dirty="0" smtClean="0"/>
              <a:t>ve </a:t>
            </a:r>
            <a:r>
              <a:rPr lang="en-US" altLang="tr-TR" sz="2800" i="1" dirty="0" err="1" smtClean="0"/>
              <a:t>z</a:t>
            </a:r>
            <a:r>
              <a:rPr lang="en-US" altLang="tr-TR" sz="2800" baseline="-25000" dirty="0" err="1" smtClean="0"/>
              <a:t>view</a:t>
            </a:r>
            <a:r>
              <a:rPr lang="en-US" altLang="tr-TR" sz="2800" dirty="0" smtClean="0"/>
              <a:t> </a:t>
            </a:r>
            <a:r>
              <a:rPr lang="tr-TR" altLang="tr-TR" sz="2800" dirty="0" smtClean="0"/>
              <a:t>eksenlerine sahip sağ el düzenindeki bir bakış koordinat sistemi.</a:t>
            </a:r>
          </a:p>
        </p:txBody>
      </p:sp>
      <p:pic>
        <p:nvPicPr>
          <p:cNvPr id="5" name="AADGHMK0.jpg" descr="AADGHMK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0"/>
          <a:stretch/>
        </p:blipFill>
        <p:spPr bwMode="auto">
          <a:xfrm>
            <a:off x="1907704" y="3429000"/>
            <a:ext cx="4824536" cy="291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66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Bakış Düzlemi</a:t>
            </a:r>
            <a:endParaRPr lang="en-US" altLang="tr-TR" dirty="0" smtClean="0"/>
          </a:p>
        </p:txBody>
      </p:sp>
      <p:pic>
        <p:nvPicPr>
          <p:cNvPr id="28675" name="AADGHXN0.jpg" descr="AADGHXN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/>
        </p:blipFill>
        <p:spPr bwMode="auto">
          <a:xfrm>
            <a:off x="1403648" y="3429000"/>
            <a:ext cx="6336704" cy="311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(</a:t>
            </a:r>
            <a:r>
              <a:rPr lang="en-US" altLang="tr-TR" sz="2000" i="1" dirty="0" err="1" smtClean="0"/>
              <a:t>x</a:t>
            </a:r>
            <a:r>
              <a:rPr lang="en-US" altLang="tr-TR" sz="2000" baseline="-25000" dirty="0" err="1" smtClean="0"/>
              <a:t>view</a:t>
            </a:r>
            <a:r>
              <a:rPr lang="tr-TR" altLang="tr-TR" sz="2000" baseline="-25000" dirty="0" smtClean="0"/>
              <a:t> </a:t>
            </a:r>
            <a:r>
              <a:rPr lang="en-US" altLang="tr-TR" sz="2000" dirty="0"/>
              <a:t>, </a:t>
            </a:r>
            <a:r>
              <a:rPr lang="en-US" altLang="tr-TR" sz="2000" i="1" dirty="0" err="1"/>
              <a:t>y</a:t>
            </a:r>
            <a:r>
              <a:rPr lang="en-US" altLang="tr-TR" sz="2000" baseline="-25000" dirty="0" err="1"/>
              <a:t>view</a:t>
            </a:r>
            <a:r>
              <a:rPr lang="tr-TR" altLang="tr-TR" sz="2000" baseline="-25000" dirty="0"/>
              <a:t> </a:t>
            </a:r>
            <a:r>
              <a:rPr lang="tr-TR" altLang="tr-TR" sz="2000" dirty="0" smtClean="0"/>
              <a:t>,</a:t>
            </a:r>
            <a:r>
              <a:rPr lang="en-US" altLang="tr-TR" sz="2000" dirty="0" smtClean="0"/>
              <a:t> </a:t>
            </a:r>
            <a:r>
              <a:rPr lang="en-US" altLang="tr-TR" sz="2000" i="1" dirty="0" err="1" smtClean="0"/>
              <a:t>z</a:t>
            </a:r>
            <a:r>
              <a:rPr lang="en-US" altLang="tr-TR" sz="2000" baseline="-25000" dirty="0" err="1" smtClean="0"/>
              <a:t>view</a:t>
            </a:r>
            <a:r>
              <a:rPr lang="tr-TR" altLang="tr-TR" sz="2000" dirty="0" smtClean="0"/>
              <a:t>): bakış </a:t>
            </a:r>
            <a:r>
              <a:rPr lang="tr-TR" altLang="tr-TR" sz="2000" dirty="0"/>
              <a:t>düzlemi oryantasyonu </a:t>
            </a:r>
            <a:endParaRPr lang="tr-TR" altLang="tr-TR" sz="2000" dirty="0" smtClean="0"/>
          </a:p>
          <a:p>
            <a:r>
              <a:rPr lang="en-US" altLang="tr-TR" sz="2000" i="1" dirty="0" err="1" smtClean="0"/>
              <a:t>z</a:t>
            </a:r>
            <a:r>
              <a:rPr lang="en-US" altLang="tr-TR" sz="2000" baseline="-25000" dirty="0" err="1" smtClean="0"/>
              <a:t>view</a:t>
            </a:r>
            <a:r>
              <a:rPr lang="en-US" altLang="tr-TR" sz="2000" baseline="-25000" dirty="0" smtClean="0"/>
              <a:t> </a:t>
            </a:r>
            <a:r>
              <a:rPr lang="tr-TR" altLang="tr-TR" sz="2000" dirty="0" smtClean="0"/>
              <a:t>: bakış yönü</a:t>
            </a:r>
          </a:p>
          <a:p>
            <a:r>
              <a:rPr lang="tr-TR" altLang="tr-TR" sz="2000" b="1" dirty="0" smtClean="0"/>
              <a:t>P</a:t>
            </a:r>
            <a:r>
              <a:rPr lang="tr-TR" altLang="tr-TR" sz="2000" baseline="-25000" dirty="0" smtClean="0"/>
              <a:t>0</a:t>
            </a:r>
            <a:r>
              <a:rPr lang="tr-TR" altLang="tr-TR" sz="2000" dirty="0" smtClean="0"/>
              <a:t>=</a:t>
            </a:r>
            <a:r>
              <a:rPr lang="tr-TR" altLang="tr-TR" sz="2000" dirty="0"/>
              <a:t>(</a:t>
            </a:r>
            <a:r>
              <a:rPr lang="en-US" altLang="tr-TR" sz="2000" i="1" dirty="0" smtClean="0"/>
              <a:t>x</a:t>
            </a:r>
            <a:r>
              <a:rPr lang="tr-TR" altLang="tr-TR" sz="2000" baseline="-25000" dirty="0" smtClean="0"/>
              <a:t>0 </a:t>
            </a:r>
            <a:r>
              <a:rPr lang="en-US" altLang="tr-TR" sz="2000" dirty="0"/>
              <a:t>, </a:t>
            </a:r>
            <a:r>
              <a:rPr lang="en-US" altLang="tr-TR" sz="2000" i="1" dirty="0" smtClean="0"/>
              <a:t>y</a:t>
            </a:r>
            <a:r>
              <a:rPr lang="tr-TR" altLang="tr-TR" sz="2000" baseline="-25000" dirty="0" smtClean="0"/>
              <a:t>0 </a:t>
            </a:r>
            <a:r>
              <a:rPr lang="tr-TR" altLang="tr-TR" sz="2000" dirty="0"/>
              <a:t>,</a:t>
            </a:r>
            <a:r>
              <a:rPr lang="en-US" altLang="tr-TR" sz="2000" dirty="0"/>
              <a:t> </a:t>
            </a:r>
            <a:r>
              <a:rPr lang="en-US" altLang="tr-TR" sz="2000" i="1" dirty="0" smtClean="0"/>
              <a:t>z</a:t>
            </a:r>
            <a:r>
              <a:rPr lang="tr-TR" altLang="tr-TR" sz="2000" baseline="-25000" dirty="0" smtClean="0"/>
              <a:t>0</a:t>
            </a:r>
            <a:r>
              <a:rPr lang="tr-TR" altLang="tr-TR" sz="2000" dirty="0" smtClean="0"/>
              <a:t>): bakış konumu</a:t>
            </a:r>
          </a:p>
          <a:p>
            <a:r>
              <a:rPr lang="en-US" altLang="tr-TR" sz="2000" b="1" dirty="0"/>
              <a:t>N </a:t>
            </a:r>
            <a:r>
              <a:rPr lang="tr-TR" altLang="tr-TR" sz="2000" b="1" dirty="0" smtClean="0"/>
              <a:t>: </a:t>
            </a:r>
            <a:r>
              <a:rPr lang="tr-TR" altLang="tr-TR" sz="2000" dirty="0" smtClean="0"/>
              <a:t>bakış düzleminin </a:t>
            </a:r>
            <a:r>
              <a:rPr lang="tr-TR" altLang="tr-TR" sz="2000" smtClean="0"/>
              <a:t>normal vektörü</a:t>
            </a:r>
            <a:r>
              <a:rPr lang="en-US" altLang="tr-TR" sz="2000" smtClean="0"/>
              <a:t> olup</a:t>
            </a:r>
            <a:r>
              <a:rPr lang="tr-TR" altLang="tr-TR" sz="2000" smtClean="0"/>
              <a:t> </a:t>
            </a:r>
            <a:r>
              <a:rPr lang="en-US" altLang="tr-TR" sz="2000" i="1" dirty="0" err="1"/>
              <a:t>z</a:t>
            </a:r>
            <a:r>
              <a:rPr lang="en-US" altLang="tr-TR" sz="2000" baseline="-25000" dirty="0" err="1"/>
              <a:t>view</a:t>
            </a:r>
            <a:r>
              <a:rPr lang="en-US" altLang="tr-TR" sz="2000" dirty="0"/>
              <a:t> </a:t>
            </a:r>
            <a:r>
              <a:rPr lang="tr-TR" altLang="tr-TR" sz="2000" dirty="0" smtClean="0"/>
              <a:t>doğrultusunu belirler.</a:t>
            </a:r>
          </a:p>
        </p:txBody>
      </p:sp>
    </p:spTree>
    <p:extLst>
      <p:ext uri="{BB962C8B-B14F-4D97-AF65-F5344CB8AC3E}">
        <p14:creationId xmlns:p14="http://schemas.microsoft.com/office/powerpoint/2010/main" val="34271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Bakış Düzlemi</a:t>
            </a:r>
            <a:endParaRPr lang="en-US" altLang="tr-TR" dirty="0" smtClean="0"/>
          </a:p>
        </p:txBody>
      </p:sp>
      <p:pic>
        <p:nvPicPr>
          <p:cNvPr id="30723" name="AADGHMR0.jpg" descr="AADGHMR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9"/>
          <a:stretch/>
        </p:blipFill>
        <p:spPr bwMode="auto">
          <a:xfrm>
            <a:off x="4427984" y="3191088"/>
            <a:ext cx="4476080" cy="320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568952" cy="3096344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Bakış düzlemi (projeksiyon </a:t>
            </a:r>
            <a:r>
              <a:rPr lang="tr-TR" altLang="tr-TR" sz="2400" smtClean="0"/>
              <a:t>düzlemi)</a:t>
            </a:r>
            <a:r>
              <a:rPr lang="en-US" altLang="tr-TR" sz="2400" smtClean="0"/>
              <a:t>,</a:t>
            </a:r>
            <a:r>
              <a:rPr lang="tr-TR" altLang="tr-TR" sz="2400" smtClean="0"/>
              <a:t> </a:t>
            </a:r>
            <a:r>
              <a:rPr lang="en-US" altLang="tr-TR" sz="2400" i="1" dirty="0"/>
              <a:t>z</a:t>
            </a:r>
            <a:r>
              <a:rPr lang="en-US" altLang="tr-TR" sz="2400" dirty="0"/>
              <a:t> </a:t>
            </a:r>
            <a:r>
              <a:rPr lang="en-US" altLang="tr-TR" sz="2400" baseline="-25000" dirty="0"/>
              <a:t>view</a:t>
            </a:r>
            <a:r>
              <a:rPr lang="en-US" altLang="tr-TR" sz="2400" dirty="0"/>
              <a:t> </a:t>
            </a:r>
            <a:r>
              <a:rPr lang="tr-TR" altLang="tr-TR" sz="2400" dirty="0" smtClean="0"/>
              <a:t>eksenine diktir.</a:t>
            </a:r>
          </a:p>
          <a:p>
            <a:r>
              <a:rPr lang="en-US" altLang="tr-TR" sz="2400" i="1" dirty="0"/>
              <a:t>z</a:t>
            </a:r>
            <a:r>
              <a:rPr lang="en-US" altLang="tr-TR" sz="2400" dirty="0"/>
              <a:t> </a:t>
            </a:r>
            <a:r>
              <a:rPr lang="en-US" altLang="tr-TR" sz="2400" baseline="-25000" dirty="0" smtClean="0"/>
              <a:t>v</a:t>
            </a:r>
            <a:r>
              <a:rPr lang="tr-TR" altLang="tr-TR" sz="2400" baseline="-25000" smtClean="0"/>
              <a:t>p</a:t>
            </a:r>
            <a:r>
              <a:rPr lang="en-US" altLang="tr-TR" sz="2400" smtClean="0"/>
              <a:t> skaler </a:t>
            </a:r>
            <a:r>
              <a:rPr lang="tr-TR" altLang="tr-TR" sz="2400" smtClean="0"/>
              <a:t>değeriyle </a:t>
            </a:r>
            <a:r>
              <a:rPr lang="en-US" altLang="tr-TR" sz="2400" i="1" dirty="0"/>
              <a:t>z</a:t>
            </a:r>
            <a:r>
              <a:rPr lang="en-US" altLang="tr-TR" sz="2400" dirty="0"/>
              <a:t> </a:t>
            </a:r>
            <a:r>
              <a:rPr lang="en-US" altLang="tr-TR" sz="2400" baseline="-25000" dirty="0"/>
              <a:t>view</a:t>
            </a:r>
            <a:r>
              <a:rPr lang="en-US" altLang="tr-TR" sz="2400" dirty="0"/>
              <a:t> </a:t>
            </a:r>
            <a:r>
              <a:rPr lang="tr-TR" altLang="tr-TR" sz="2400" dirty="0" smtClean="0"/>
              <a:t>ekseni üzerindeki konumu belirlenir.</a:t>
            </a:r>
          </a:p>
          <a:p>
            <a:r>
              <a:rPr lang="tr-TR" altLang="tr-TR" sz="2400" dirty="0" smtClean="0"/>
              <a:t>Sahnenin görünümü bu düzleme yansıtıldığından ekranda görüntülenecek düzlem aslında budur.</a:t>
            </a:r>
          </a:p>
          <a:p>
            <a:r>
              <a:rPr lang="en-US" altLang="tr-TR" sz="2400" i="1" dirty="0" smtClean="0"/>
              <a:t>z</a:t>
            </a:r>
            <a:r>
              <a:rPr lang="en-US" altLang="tr-TR" sz="2400" dirty="0" smtClean="0"/>
              <a:t> </a:t>
            </a:r>
            <a:r>
              <a:rPr lang="en-US" altLang="tr-TR" sz="2400" baseline="-25000" dirty="0"/>
              <a:t>view</a:t>
            </a:r>
            <a:r>
              <a:rPr lang="en-US" altLang="tr-TR" sz="2400" dirty="0"/>
              <a:t> </a:t>
            </a:r>
            <a:r>
              <a:rPr lang="tr-TR" altLang="tr-TR" sz="2400" dirty="0" smtClean="0"/>
              <a:t>ekseni boyunca bakış düzlemi</a:t>
            </a:r>
          </a:p>
          <a:p>
            <a:pPr marL="0" indent="0">
              <a:buNone/>
            </a:pPr>
            <a:r>
              <a:rPr lang="tr-TR" altLang="tr-TR" sz="2400" dirty="0"/>
              <a:t> </a:t>
            </a:r>
            <a:r>
              <a:rPr lang="tr-TR" altLang="tr-TR" sz="2400" dirty="0" smtClean="0"/>
              <a:t>    için üç </a:t>
            </a:r>
            <a:r>
              <a:rPr lang="tr-TR" altLang="tr-TR" sz="2400" smtClean="0"/>
              <a:t>farklı konum</a:t>
            </a:r>
            <a:r>
              <a:rPr lang="en-US" altLang="tr-TR" sz="2400" smtClean="0"/>
              <a:t> verilmiştir.</a:t>
            </a:r>
          </a:p>
          <a:p>
            <a:r>
              <a:rPr lang="en-US" altLang="tr-TR" sz="2400" smtClean="0"/>
              <a:t>Genellikle </a:t>
            </a:r>
            <a:r>
              <a:rPr lang="en-US" altLang="tr-TR" sz="2400" i="1"/>
              <a:t>z</a:t>
            </a:r>
            <a:r>
              <a:rPr lang="en-US" altLang="tr-TR" sz="2400"/>
              <a:t> </a:t>
            </a:r>
            <a:r>
              <a:rPr lang="en-US" altLang="tr-TR" sz="2400" baseline="-25000"/>
              <a:t>v</a:t>
            </a:r>
            <a:r>
              <a:rPr lang="tr-TR" altLang="tr-TR" sz="2400" baseline="-25000"/>
              <a:t>p</a:t>
            </a:r>
            <a:r>
              <a:rPr lang="en-US" altLang="tr-TR" sz="2400"/>
              <a:t> </a:t>
            </a:r>
            <a:r>
              <a:rPr lang="en-US" altLang="tr-TR" sz="2400" smtClean="0"/>
              <a:t>&lt; 0 seçilir.</a:t>
            </a:r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427059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Bakış Düzlemi Normali</a:t>
            </a:r>
            <a:endParaRPr lang="en-US" altLang="tr-TR" dirty="0" smtClean="0"/>
          </a:p>
        </p:txBody>
      </p:sp>
      <p:pic>
        <p:nvPicPr>
          <p:cNvPr id="32771" name="AADGHXO0.jpg" descr="AADGHXO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3"/>
          <a:stretch/>
        </p:blipFill>
        <p:spPr bwMode="auto">
          <a:xfrm>
            <a:off x="3775657" y="4149080"/>
            <a:ext cx="4896544" cy="248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2736304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Bakış düzleminin </a:t>
                </a:r>
                <a:r>
                  <a:rPr lang="en-US" altLang="tr-TR" sz="2400" b="1" dirty="0"/>
                  <a:t>N</a:t>
                </a:r>
                <a:r>
                  <a:rPr lang="en-US" altLang="tr-TR" sz="2400" dirty="0"/>
                  <a:t> </a:t>
                </a:r>
                <a:r>
                  <a:rPr lang="tr-TR" altLang="tr-TR" sz="2400" dirty="0" smtClean="0"/>
                  <a:t>normal vektörünün doğrultusu, seçilmiş bir </a:t>
                </a:r>
                <a:r>
                  <a:rPr lang="en-US" altLang="tr-TR" sz="2400" b="1" dirty="0" err="1" smtClean="0"/>
                  <a:t>P</a:t>
                </a:r>
                <a:r>
                  <a:rPr lang="en-US" altLang="tr-TR" sz="2400" baseline="-25000" dirty="0" err="1" smtClean="0"/>
                  <a:t>ref</a:t>
                </a:r>
                <a:r>
                  <a:rPr lang="en-US" altLang="tr-TR" sz="2400" baseline="-25000" dirty="0" smtClean="0"/>
                  <a:t> </a:t>
                </a:r>
                <a:r>
                  <a:rPr lang="tr-TR" altLang="tr-TR" sz="2400" dirty="0" smtClean="0"/>
                  <a:t>referans noktasından bakış koordinat sisteminin orijini </a:t>
                </a:r>
                <a:r>
                  <a:rPr lang="en-US" altLang="tr-TR" sz="2400" b="1" dirty="0" smtClean="0"/>
                  <a:t>P</a:t>
                </a:r>
                <a:r>
                  <a:rPr lang="en-US" altLang="tr-TR" sz="2400" baseline="-25000" dirty="0" smtClean="0"/>
                  <a:t>0</a:t>
                </a:r>
                <a:r>
                  <a:rPr lang="tr-TR" altLang="tr-TR" sz="2400" dirty="0"/>
                  <a:t> </a:t>
                </a:r>
                <a:r>
                  <a:rPr lang="tr-TR" altLang="tr-TR" sz="2400" dirty="0" smtClean="0"/>
                  <a:t>noktasına giden vektör olarak </a:t>
                </a:r>
                <a:r>
                  <a:rPr lang="tr-TR" altLang="tr-TR" sz="2400" smtClean="0"/>
                  <a:t>belirlenir.</a:t>
                </a:r>
                <a:endParaRPr lang="en-US" altLang="tr-TR" sz="2400" smtClean="0"/>
              </a:p>
              <a:p>
                <a:pPr lvl="1"/>
                <a:r>
                  <a:rPr lang="en-US" altLang="tr-TR" sz="2000" b="1"/>
                  <a:t>P</a:t>
                </a:r>
                <a:r>
                  <a:rPr lang="en-US" altLang="tr-TR" sz="2000" baseline="-25000"/>
                  <a:t>ref </a:t>
                </a:r>
                <a:r>
                  <a:rPr lang="tr-TR" altLang="tr-TR" sz="2000"/>
                  <a:t>referans </a:t>
                </a:r>
                <a:r>
                  <a:rPr lang="tr-TR" altLang="tr-TR" sz="2000" smtClean="0"/>
                  <a:t>noktası</a:t>
                </a:r>
                <a:r>
                  <a:rPr lang="en-US" altLang="tr-TR" sz="2000" smtClean="0"/>
                  <a:t> bakılan nokta (look-at point) olarak bilinir.</a:t>
                </a:r>
              </a:p>
              <a:p>
                <a:pPr lvl="1"/>
                <a:r>
                  <a:rPr lang="en-US" altLang="tr-TR" sz="2000" smtClean="0"/>
                  <a:t>Bakış yönü </a:t>
                </a:r>
                <a:r>
                  <a:rPr lang="en-US" altLang="tr-TR" sz="2000" b="1" smtClean="0"/>
                  <a:t>N</a:t>
                </a:r>
                <a:r>
                  <a:rPr lang="en-US" altLang="tr-TR" sz="2000" smtClean="0"/>
                  <a:t> </a:t>
                </a:r>
                <a:r>
                  <a:rPr lang="tr-TR" altLang="tr-TR" sz="2000"/>
                  <a:t>normal vektörünün </a:t>
                </a:r>
                <a:r>
                  <a:rPr lang="en-US" altLang="tr-TR" sz="2000" smtClean="0"/>
                  <a:t>zıttıdır.</a:t>
                </a:r>
                <a:endParaRPr lang="en-US" altLang="tr-TR" sz="2000"/>
              </a:p>
              <a:p>
                <a:pPr lvl="1"/>
                <a:endParaRPr lang="tr-TR" altLang="tr-TR" sz="2000" dirty="0" smtClean="0"/>
              </a:p>
              <a:p>
                <a:pPr marL="72072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tr-TR" sz="2400" b="1" i="1" dirty="0" smtClean="0">
                          <a:latin typeface="Cambria Math"/>
                        </a:rPr>
                        <m:t>𝑵</m:t>
                      </m:r>
                      <m:r>
                        <a:rPr lang="tr-TR" altLang="tr-TR" sz="2400" b="1" i="1" dirty="0" smtClean="0">
                          <a:latin typeface="Cambria Math"/>
                        </a:rPr>
                        <m:t>=</m:t>
                      </m:r>
                      <m:r>
                        <a:rPr lang="en-US" altLang="tr-TR" sz="2400" b="1" i="1" dirty="0">
                          <a:latin typeface="Cambria Math"/>
                        </a:rPr>
                        <m:t> </m:t>
                      </m:r>
                      <m:r>
                        <a:rPr lang="en-US" altLang="tr-TR" sz="2400" b="1" i="1" dirty="0" smtClean="0">
                          <a:latin typeface="Cambria Math"/>
                        </a:rPr>
                        <m:t>𝑷</m:t>
                      </m:r>
                      <m:r>
                        <a:rPr lang="en-US" altLang="tr-TR" sz="2400" i="1" baseline="-25000" dirty="0" smtClean="0">
                          <a:latin typeface="Cambria Math"/>
                        </a:rPr>
                        <m:t>0</m:t>
                      </m:r>
                      <m:r>
                        <a:rPr lang="tr-TR" altLang="tr-TR" sz="2400" i="1" dirty="0" smtClean="0">
                          <a:latin typeface="Cambria Math"/>
                        </a:rPr>
                        <m:t>−</m:t>
                      </m:r>
                      <m:r>
                        <a:rPr lang="en-US" altLang="tr-TR" sz="2400" b="1" i="1" dirty="0">
                          <a:latin typeface="Cambria Math"/>
                        </a:rPr>
                        <m:t> </m:t>
                      </m:r>
                      <m:r>
                        <a:rPr lang="en-US" altLang="tr-TR" sz="2400" b="1" i="1" dirty="0" err="1">
                          <a:latin typeface="Cambria Math"/>
                        </a:rPr>
                        <m:t>𝑷</m:t>
                      </m:r>
                      <m:r>
                        <a:rPr lang="en-US" altLang="tr-TR" sz="2400" i="1" baseline="-25000" dirty="0" err="1">
                          <a:latin typeface="Cambria Math"/>
                        </a:rPr>
                        <m:t>𝑟𝑒𝑓</m:t>
                      </m:r>
                      <m:r>
                        <a:rPr lang="en-US" altLang="tr-TR" sz="2400" i="1" baseline="-25000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2736304"/>
              </a:xfrm>
              <a:blipFill>
                <a:blip r:embed="rId4"/>
                <a:stretch>
                  <a:fillRect l="-1057" t="-1782" r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Üst-Bakış Vektörü </a:t>
            </a:r>
            <a:r>
              <a:rPr lang="tr-TR" altLang="tr-TR" b="1" dirty="0" smtClean="0"/>
              <a:t>V</a:t>
            </a:r>
            <a:endParaRPr lang="en-US" altLang="tr-TR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3506526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b="1" dirty="0" smtClean="0"/>
                  <a:t>V</a:t>
                </a:r>
                <a:r>
                  <a:rPr lang="tr-TR" altLang="tr-TR" sz="2400" dirty="0" smtClean="0"/>
                  <a:t> üst bakış vektörü pozitif </a:t>
                </a:r>
                <a:r>
                  <a:rPr lang="tr-TR" altLang="tr-TR" sz="2400" dirty="0" err="1" smtClean="0"/>
                  <a:t>y</a:t>
                </a:r>
                <a:r>
                  <a:rPr lang="tr-TR" altLang="tr-TR" sz="2400" baseline="-25000" dirty="0" err="1" smtClean="0"/>
                  <a:t>view</a:t>
                </a:r>
                <a:r>
                  <a:rPr lang="tr-TR" altLang="tr-TR" sz="2400" dirty="0" smtClean="0"/>
                  <a:t> eksenini ayarlamada kullanılır.</a:t>
                </a:r>
              </a:p>
              <a:p>
                <a:r>
                  <a:rPr lang="tr-TR" altLang="tr-TR" sz="2400" dirty="0" smtClean="0"/>
                  <a:t>Bakış </a:t>
                </a:r>
                <a:r>
                  <a:rPr lang="tr-TR" altLang="tr-TR" sz="2400" dirty="0"/>
                  <a:t>koordinat sisteminin orijini </a:t>
                </a:r>
                <a:r>
                  <a:rPr lang="en-US" altLang="tr-TR" sz="2400" b="1" dirty="0"/>
                  <a:t>P</a:t>
                </a:r>
                <a:r>
                  <a:rPr lang="en-US" altLang="tr-TR" sz="2400" baseline="-25000" dirty="0"/>
                  <a:t>0</a:t>
                </a:r>
                <a:r>
                  <a:rPr lang="tr-TR" altLang="tr-TR" sz="2400" dirty="0"/>
                  <a:t> </a:t>
                </a:r>
                <a:r>
                  <a:rPr lang="tr-TR" altLang="tr-TR" sz="2400" dirty="0" smtClean="0"/>
                  <a:t>ile dünya koordinat sisteminde tanımlı bir nokta arasındadır.</a:t>
                </a:r>
              </a:p>
              <a:p>
                <a:r>
                  <a:rPr lang="tr-TR" altLang="tr-TR" sz="2400" b="1" dirty="0"/>
                  <a:t>V</a:t>
                </a:r>
                <a:r>
                  <a:rPr lang="tr-TR" altLang="tr-TR" sz="2400" dirty="0"/>
                  <a:t> üst bakış vektörü </a:t>
                </a:r>
                <a:r>
                  <a:rPr lang="en-US" altLang="tr-TR" sz="2400" b="1" dirty="0" smtClean="0"/>
                  <a:t>N</a:t>
                </a:r>
                <a:r>
                  <a:rPr lang="tr-TR" altLang="tr-TR" sz="2400" dirty="0"/>
                  <a:t>’ye </a:t>
                </a:r>
                <a:r>
                  <a:rPr lang="tr-TR" altLang="tr-TR" sz="2400" dirty="0" smtClean="0"/>
                  <a:t>dik olmalıdır.</a:t>
                </a:r>
              </a:p>
              <a:p>
                <a:r>
                  <a:rPr lang="tr-TR" altLang="tr-TR" sz="2400" b="1"/>
                  <a:t>V</a:t>
                </a:r>
                <a:r>
                  <a:rPr lang="tr-TR" altLang="tr-TR" sz="2400"/>
                  <a:t> üst bakış vektörü </a:t>
                </a:r>
                <a:r>
                  <a:rPr lang="en-US" altLang="tr-TR" sz="2400" smtClean="0"/>
                  <a:t>k</a:t>
                </a:r>
                <a:r>
                  <a:rPr lang="tr-TR" altLang="tr-TR" sz="2400" smtClean="0"/>
                  <a:t>ameranın </a:t>
                </a:r>
                <a:r>
                  <a:rPr lang="tr-TR" altLang="tr-TR" sz="2400" dirty="0" smtClean="0"/>
                  <a:t>bakış doğrultusuna </a:t>
                </a:r>
                <a:r>
                  <a:rPr lang="tr-TR" altLang="tr-TR" sz="2400" smtClean="0"/>
                  <a:t>bağlı olarak</a:t>
                </a:r>
                <a:r>
                  <a:rPr lang="en-US" altLang="tr-TR" sz="2400" smtClean="0"/>
                  <a:t>, </a:t>
                </a:r>
                <a:r>
                  <a:rPr lang="tr-TR" altLang="tr-TR" sz="2400"/>
                  <a:t>y</a:t>
                </a:r>
                <a:r>
                  <a:rPr lang="tr-TR" altLang="tr-TR" sz="2400" baseline="-25000"/>
                  <a:t>w</a:t>
                </a:r>
                <a:r>
                  <a:rPr lang="tr-TR" altLang="tr-TR" sz="2400"/>
                  <a:t> ekseni </a:t>
                </a:r>
                <a:r>
                  <a:rPr lang="en-US" altLang="tr-TR" sz="2400" b="1" smtClean="0"/>
                  <a:t>N</a:t>
                </a:r>
                <a:r>
                  <a:rPr lang="tr-TR" altLang="tr-TR" sz="2400" dirty="0"/>
                  <a:t>’ye </a:t>
                </a:r>
                <a:r>
                  <a:rPr lang="tr-TR" altLang="tr-TR" sz="2400" dirty="0" smtClean="0"/>
                  <a:t>paralel olmadığı sürece </a:t>
                </a:r>
                <a:r>
                  <a:rPr lang="tr-TR" altLang="tr-TR" sz="2400" err="1" smtClean="0"/>
                  <a:t>y</a:t>
                </a:r>
                <a:r>
                  <a:rPr lang="tr-TR" altLang="tr-TR" sz="2400" baseline="-25000" err="1" smtClean="0"/>
                  <a:t>w</a:t>
                </a:r>
                <a:r>
                  <a:rPr lang="tr-TR" altLang="tr-TR" sz="2400" smtClean="0"/>
                  <a:t> yönünde </a:t>
                </a:r>
                <a:r>
                  <a:rPr lang="tr-TR" altLang="tr-TR" sz="2400" dirty="0" smtClean="0"/>
                  <a:t>belirlenebilir.</a:t>
                </a:r>
              </a:p>
              <a:p>
                <a:pPr marL="116522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altLang="tr-TR" sz="2400" b="0" i="1" dirty="0" smtClean="0">
                          <a:latin typeface="Cambria Math"/>
                        </a:rPr>
                        <m:t>𝑉</m:t>
                      </m:r>
                      <m:r>
                        <a:rPr lang="tr-TR" altLang="tr-TR" sz="2400" b="0" i="1" dirty="0">
                          <a:latin typeface="Cambria Math"/>
                        </a:rPr>
                        <m:t>=</m:t>
                      </m:r>
                      <m:r>
                        <a:rPr lang="tr-TR" altLang="tr-TR" sz="2400" b="0" i="1" dirty="0" smtClean="0">
                          <a:latin typeface="Cambria Math"/>
                        </a:rPr>
                        <m:t>(0,1,0)</m:t>
                      </m:r>
                    </m:oMath>
                  </m:oMathPara>
                </a14:m>
                <a:endParaRPr lang="tr-TR" altLang="tr-TR" sz="2400" dirty="0"/>
              </a:p>
              <a:p>
                <a:pPr marL="0" indent="0">
                  <a:buNone/>
                </a:pPr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3506526"/>
              </a:xfrm>
              <a:blipFill>
                <a:blip r:embed="rId3"/>
                <a:stretch>
                  <a:fillRect l="-1057" t="-1391" r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ADGHXO0.jpg" descr="AADGHXO0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3"/>
          <a:stretch/>
        </p:blipFill>
        <p:spPr bwMode="auto">
          <a:xfrm>
            <a:off x="4211960" y="4398062"/>
            <a:ext cx="4639973" cy="235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40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Ayarlanmış Üst-Bakış Vektörü </a:t>
            </a:r>
            <a:r>
              <a:rPr lang="tr-TR" altLang="tr-TR" b="1" dirty="0" smtClean="0"/>
              <a:t>V</a:t>
            </a:r>
            <a:endParaRPr lang="en-US" altLang="tr-TR" b="1" dirty="0" smtClean="0"/>
          </a:p>
        </p:txBody>
      </p:sp>
      <p:pic>
        <p:nvPicPr>
          <p:cNvPr id="34819" name="AADGHMO0.jpg" descr="AADGHMO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2"/>
          <a:stretch/>
        </p:blipFill>
        <p:spPr bwMode="auto">
          <a:xfrm>
            <a:off x="5076056" y="3789040"/>
            <a:ext cx="3813522" cy="298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3506526"/>
          </a:xfrm>
        </p:spPr>
        <p:txBody>
          <a:bodyPr>
            <a:noAutofit/>
          </a:bodyPr>
          <a:lstStyle/>
          <a:p>
            <a:r>
              <a:rPr lang="tr-TR" altLang="tr-TR" sz="2400" b="1" dirty="0"/>
              <a:t>V</a:t>
            </a:r>
            <a:r>
              <a:rPr lang="tr-TR" altLang="tr-TR" sz="2400" dirty="0"/>
              <a:t> üst bakış vektörü </a:t>
            </a:r>
            <a:r>
              <a:rPr lang="en-US" altLang="tr-TR" sz="2400" b="1" dirty="0"/>
              <a:t>N</a:t>
            </a:r>
            <a:r>
              <a:rPr lang="tr-TR" altLang="tr-TR" sz="2400" dirty="0"/>
              <a:t>’ye dik olmalıdır.</a:t>
            </a:r>
          </a:p>
          <a:p>
            <a:r>
              <a:rPr lang="tr-TR" altLang="tr-TR" sz="2400" dirty="0" smtClean="0"/>
              <a:t>Genelde </a:t>
            </a:r>
            <a:r>
              <a:rPr lang="tr-TR" altLang="tr-TR" sz="2400" b="1" dirty="0"/>
              <a:t>V</a:t>
            </a:r>
            <a:r>
              <a:rPr lang="tr-TR" altLang="tr-TR" sz="2400" dirty="0"/>
              <a:t> üst bakış </a:t>
            </a:r>
            <a:r>
              <a:rPr lang="tr-TR" altLang="tr-TR" sz="2400" dirty="0" smtClean="0"/>
              <a:t>vektörünün tanımı bu koşulu tam olarak sağlamayabilir.</a:t>
            </a:r>
          </a:p>
          <a:p>
            <a:r>
              <a:rPr lang="tr-TR" altLang="tr-TR" sz="2400" dirty="0" smtClean="0"/>
              <a:t>Bakış rutinleri bu problemi çözer.</a:t>
            </a:r>
          </a:p>
          <a:p>
            <a:r>
              <a:rPr lang="tr-TR" altLang="tr-TR" sz="2400" dirty="0" smtClean="0"/>
              <a:t>Girilen üst bakış vektörü </a:t>
            </a:r>
            <a:r>
              <a:rPr lang="en-US" altLang="tr-TR" sz="2400" b="1" dirty="0" smtClean="0"/>
              <a:t>V</a:t>
            </a:r>
            <a:r>
              <a:rPr lang="tr-TR" altLang="tr-TR" sz="2400" dirty="0" smtClean="0"/>
              <a:t>’</a:t>
            </a:r>
            <a:r>
              <a:rPr lang="tr-TR" altLang="tr-TR" sz="2400" dirty="0" err="1" smtClean="0"/>
              <a:t>nin</a:t>
            </a:r>
            <a:r>
              <a:rPr lang="en-US" altLang="tr-TR" sz="2400" dirty="0" smtClean="0"/>
              <a:t> </a:t>
            </a:r>
            <a:r>
              <a:rPr lang="tr-TR" altLang="tr-TR" sz="2400" dirty="0" smtClean="0"/>
              <a:t>yönü </a:t>
            </a:r>
            <a:r>
              <a:rPr lang="tr-TR" altLang="tr-TR" sz="2400" smtClean="0"/>
              <a:t>bakış düzlemi</a:t>
            </a:r>
            <a:r>
              <a:rPr lang="en-US" altLang="tr-TR" sz="2400" smtClean="0"/>
              <a:t>nin</a:t>
            </a:r>
            <a:r>
              <a:rPr lang="tr-TR" altLang="tr-TR" sz="2400" smtClean="0"/>
              <a:t> </a:t>
            </a:r>
            <a:r>
              <a:rPr lang="tr-TR" altLang="tr-TR" sz="2400" dirty="0" smtClean="0"/>
              <a:t>normal vektörü </a:t>
            </a:r>
            <a:r>
              <a:rPr lang="en-US" altLang="tr-TR" sz="2400" b="1" dirty="0" smtClean="0"/>
              <a:t>N</a:t>
            </a:r>
            <a:r>
              <a:rPr lang="tr-TR" altLang="tr-TR" sz="2400" dirty="0" smtClean="0"/>
              <a:t>’ye dik bir</a:t>
            </a:r>
            <a:r>
              <a:rPr lang="en-US" altLang="tr-TR" sz="2400" b="1" dirty="0" smtClean="0"/>
              <a:t> </a:t>
            </a:r>
            <a:r>
              <a:rPr lang="tr-TR" altLang="tr-TR" sz="2400" dirty="0" smtClean="0"/>
              <a:t>oryantasyona ayarlanır.</a:t>
            </a:r>
          </a:p>
        </p:txBody>
      </p:sp>
    </p:spTree>
    <p:extLst>
      <p:ext uri="{BB962C8B-B14F-4D97-AF65-F5344CB8AC3E}">
        <p14:creationId xmlns:p14="http://schemas.microsoft.com/office/powerpoint/2010/main" val="7106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Birim Vektörlerle Tanımlı Bakış Koordinat Sistemi</a:t>
            </a:r>
            <a:endParaRPr lang="en-US" altLang="tr-TR" dirty="0" smtClean="0"/>
          </a:p>
        </p:txBody>
      </p:sp>
      <p:pic>
        <p:nvPicPr>
          <p:cNvPr id="36867" name="AADGHMQ0.jpg" descr="AADGHMQ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"/>
          <a:stretch/>
        </p:blipFill>
        <p:spPr bwMode="auto">
          <a:xfrm>
            <a:off x="5383218" y="4149080"/>
            <a:ext cx="3732152" cy="263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136904" cy="4896544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000"/>
                  <a:t>Birim </a:t>
                </a:r>
                <a:r>
                  <a:rPr lang="en-US" altLang="tr-TR" sz="2000" b="1"/>
                  <a:t>u, v</a:t>
                </a:r>
                <a:r>
                  <a:rPr lang="en-US" altLang="tr-TR" sz="2000"/>
                  <a:t> </a:t>
                </a:r>
                <a:r>
                  <a:rPr lang="tr-TR" altLang="tr-TR" sz="2000"/>
                  <a:t>ve </a:t>
                </a:r>
                <a:r>
                  <a:rPr lang="en-US" altLang="tr-TR" sz="2000" b="1"/>
                  <a:t>n </a:t>
                </a:r>
                <a:r>
                  <a:rPr lang="tr-TR" altLang="tr-TR" sz="2000" smtClean="0"/>
                  <a:t>vektörleriyle </a:t>
                </a:r>
                <a:r>
                  <a:rPr lang="tr-TR" altLang="tr-TR" sz="2000"/>
                  <a:t>tanımlı sağ el düzenindeki </a:t>
                </a:r>
                <a:r>
                  <a:rPr lang="tr-TR" altLang="tr-TR" sz="2000" smtClean="0"/>
                  <a:t>bakış </a:t>
                </a:r>
                <a:r>
                  <a:rPr lang="tr-TR" altLang="tr-TR" sz="2000"/>
                  <a:t>koordinat sistemi</a:t>
                </a:r>
                <a:r>
                  <a:rPr lang="en-US" altLang="tr-TR" sz="2000"/>
                  <a:t> şekilde verilmektedir</a:t>
                </a:r>
                <a:r>
                  <a:rPr lang="tr-TR" altLang="tr-TR" sz="2000"/>
                  <a:t>.</a:t>
                </a:r>
              </a:p>
              <a:p>
                <a:r>
                  <a:rPr lang="en-US" altLang="tr-TR" sz="2000" smtClean="0"/>
                  <a:t>Ayarlanmış üst bakış vektörünü bulmak için </a:t>
                </a:r>
                <a:r>
                  <a:rPr lang="en-US" altLang="tr-TR" sz="2000" b="1" smtClean="0"/>
                  <a:t>V</a:t>
                </a:r>
                <a:r>
                  <a:rPr lang="tr-TR" altLang="tr-TR" sz="2000" smtClean="0"/>
                  <a:t> </a:t>
                </a:r>
                <a:r>
                  <a:rPr lang="tr-TR" altLang="tr-TR" sz="2000" dirty="0" smtClean="0"/>
                  <a:t>ve </a:t>
                </a:r>
                <a:r>
                  <a:rPr lang="en-US" altLang="tr-TR" sz="2000" b="1" dirty="0"/>
                  <a:t>N</a:t>
                </a:r>
                <a:r>
                  <a:rPr lang="tr-TR" altLang="tr-TR" sz="2000" dirty="0" smtClean="0"/>
                  <a:t>’ye dik</a:t>
                </a:r>
                <a:r>
                  <a:rPr lang="tr-TR" altLang="tr-TR" sz="2000" dirty="0"/>
                  <a:t> </a:t>
                </a:r>
                <a:r>
                  <a:rPr lang="tr-TR" altLang="tr-TR" sz="2000" dirty="0" err="1" smtClean="0"/>
                  <a:t>x</a:t>
                </a:r>
                <a:r>
                  <a:rPr lang="tr-TR" altLang="tr-TR" sz="2000" baseline="-25000" dirty="0" err="1" smtClean="0"/>
                  <a:t>view</a:t>
                </a:r>
                <a:r>
                  <a:rPr lang="tr-TR" altLang="tr-TR" sz="2000" dirty="0" smtClean="0"/>
                  <a:t> yönündeki bir </a:t>
                </a:r>
                <a:r>
                  <a:rPr lang="tr-TR" altLang="tr-TR" sz="2000" b="1" dirty="0" smtClean="0"/>
                  <a:t>U</a:t>
                </a:r>
                <a:r>
                  <a:rPr lang="tr-TR" altLang="tr-TR" sz="2000" dirty="0" smtClean="0"/>
                  <a:t> vektörü şöyle belirlenir: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2000" b="1" i="1">
                          <a:latin typeface="Cambria Math"/>
                        </a:rPr>
                        <m:t>𝒏</m:t>
                      </m:r>
                      <m:r>
                        <a:rPr lang="tr-TR" altLang="tr-TR" sz="20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2000" b="1" i="1">
                              <a:latin typeface="Cambria Math"/>
                            </a:rPr>
                            <m:t>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tr-TR" altLang="tr-TR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𝑵</m:t>
                              </m:r>
                            </m:e>
                          </m:d>
                        </m:den>
                      </m:f>
                      <m:r>
                        <a:rPr lang="tr-TR" altLang="tr-TR" sz="2000" b="1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altLang="tr-TR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altLang="tr-TR" sz="2000" b="1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0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altLang="tr-TR" sz="2000" b="1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tr-TR" altLang="tr-TR" sz="20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1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tr-TR" altLang="tr-TR" sz="2000" b="1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tr-TR" altLang="tr-TR" sz="2000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2000" i="1">
                          <a:latin typeface="Cambria Math"/>
                        </a:rPr>
                        <m:t>𝒖</m:t>
                      </m:r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altLang="tr-TR" sz="2000" i="1">
                              <a:latin typeface="Cambria Math"/>
                            </a:rPr>
                            <m:t>𝑽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×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𝑽</m:t>
                              </m:r>
                              <m:r>
                                <a:rPr lang="tr-TR" altLang="tr-TR" sz="20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tr-TR" altLang="tr-TR" sz="2000" i="1">
                                  <a:latin typeface="Cambria Math"/>
                                </a:rPr>
                                <m:t>𝒏</m:t>
                              </m:r>
                            </m:e>
                          </m:d>
                        </m:den>
                      </m:f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0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0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tr-TR" altLang="tr-TR" sz="20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2000" b="1" i="1" smtClean="0">
                          <a:latin typeface="Cambria Math"/>
                        </a:rPr>
                        <m:t>𝒗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𝒏</m:t>
                      </m:r>
                      <m:r>
                        <a:rPr lang="tr-TR" altLang="tr-TR" sz="2000" i="1">
                          <a:latin typeface="Cambria Math"/>
                        </a:rPr>
                        <m:t>×</m:t>
                      </m:r>
                      <m:r>
                        <a:rPr lang="tr-TR" altLang="tr-TR" sz="2000" b="1" i="1" smtClean="0">
                          <a:latin typeface="Cambria Math"/>
                        </a:rPr>
                        <m:t>𝒖</m:t>
                      </m:r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tr-TR" altLang="tr-TR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altLang="tr-TR" sz="2000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tr-TR" sz="2000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tr-TR" altLang="tr-TR" sz="2000" i="1" dirty="0">
                  <a:latin typeface="Cambria Math"/>
                </a:endParaRPr>
              </a:p>
              <a:p>
                <a:r>
                  <a:rPr lang="en-US" altLang="tr-TR" sz="2000" b="1" dirty="0" smtClean="0"/>
                  <a:t>u</a:t>
                </a:r>
                <a:r>
                  <a:rPr lang="tr-TR" altLang="tr-TR" sz="2000" b="1" dirty="0" smtClean="0"/>
                  <a:t> </a:t>
                </a:r>
                <a:r>
                  <a:rPr lang="tr-TR" altLang="tr-TR" sz="2000" dirty="0"/>
                  <a:t>ve </a:t>
                </a:r>
                <a:r>
                  <a:rPr lang="en-US" altLang="tr-TR" sz="2000" b="1" dirty="0" smtClean="0"/>
                  <a:t>v</a:t>
                </a:r>
                <a:r>
                  <a:rPr lang="en-US" altLang="tr-TR" sz="2000" dirty="0" smtClean="0"/>
                  <a:t> </a:t>
                </a:r>
                <a:r>
                  <a:rPr lang="tr-TR" altLang="tr-TR" sz="2000" dirty="0" smtClean="0"/>
                  <a:t>vektörlerinin </a:t>
                </a:r>
                <a:r>
                  <a:rPr lang="tr-TR" altLang="tr-TR" sz="2000" dirty="0" err="1" smtClean="0"/>
                  <a:t>vektörel</a:t>
                </a:r>
                <a:r>
                  <a:rPr lang="tr-TR" altLang="tr-TR" sz="2000" dirty="0" smtClean="0"/>
                  <a:t> çarpımı </a:t>
                </a:r>
              </a:p>
              <a:p>
                <a:pPr marL="0" indent="0">
                  <a:buNone/>
                </a:pP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    düzeltilmiş </a:t>
                </a:r>
                <a:r>
                  <a:rPr lang="tr-TR" altLang="tr-TR" sz="2000" b="1" dirty="0" smtClean="0"/>
                  <a:t>v </a:t>
                </a:r>
                <a:r>
                  <a:rPr lang="tr-TR" altLang="tr-TR" sz="2000" dirty="0" smtClean="0"/>
                  <a:t>vektörünü </a:t>
                </a:r>
                <a:r>
                  <a:rPr lang="tr-TR" altLang="tr-TR" sz="2000" dirty="0" err="1" smtClean="0"/>
                  <a:t>y</a:t>
                </a:r>
                <a:r>
                  <a:rPr lang="tr-TR" altLang="tr-TR" sz="2000" baseline="-25000" dirty="0" err="1" smtClean="0"/>
                  <a:t>view</a:t>
                </a:r>
                <a:r>
                  <a:rPr lang="tr-TR" altLang="tr-TR" sz="2000" dirty="0" smtClean="0"/>
                  <a:t> ekseni</a:t>
                </a:r>
                <a:endParaRPr lang="tr-TR" altLang="tr-TR" sz="2000" dirty="0"/>
              </a:p>
              <a:p>
                <a:pPr marL="0" indent="0">
                  <a:buNone/>
                </a:pPr>
                <a:r>
                  <a:rPr lang="tr-TR" altLang="tr-TR" sz="2000" dirty="0" smtClean="0"/>
                  <a:t>     yönünde ifade </a:t>
                </a:r>
                <a:r>
                  <a:rPr lang="tr-TR" altLang="tr-TR" sz="2000" smtClean="0"/>
                  <a:t>eder.</a:t>
                </a:r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136904" cy="4896544"/>
              </a:xfrm>
              <a:blipFill>
                <a:blip r:embed="rId4"/>
                <a:stretch>
                  <a:fillRect l="-674" t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11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2-B Bakıştan Farkları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 smtClean="0"/>
              <a:t>3-B bakış süreci 2-B bakış sürecinden farklı olarak şunları içerir.</a:t>
            </a:r>
          </a:p>
          <a:p>
            <a:pPr lvl="1"/>
            <a:r>
              <a:rPr lang="tr-TR" sz="2400" dirty="0" smtClean="0"/>
              <a:t>Projeksiyon rutinleri</a:t>
            </a:r>
          </a:p>
          <a:p>
            <a:pPr lvl="2"/>
            <a:r>
              <a:rPr lang="tr-TR" sz="2000" dirty="0" smtClean="0"/>
              <a:t>Bir sahneyi düzlemsel bir yüzeye yansıtmaya yarar.</a:t>
            </a:r>
          </a:p>
          <a:p>
            <a:pPr lvl="1"/>
            <a:r>
              <a:rPr lang="tr-TR" sz="2400" dirty="0" smtClean="0"/>
              <a:t>Bir sahnenin görünür kısımlarını belirleme</a:t>
            </a:r>
          </a:p>
          <a:p>
            <a:pPr lvl="1"/>
            <a:r>
              <a:rPr lang="tr-TR" sz="2400" dirty="0" smtClean="0"/>
              <a:t>Gerçekçi gösterimler için ışıklandırma etkisini ve yüzey özelliklerini ayarlama</a:t>
            </a:r>
            <a:endParaRPr lang="en-US" sz="2400" dirty="0"/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159573" y="4725144"/>
            <a:ext cx="2050088" cy="1399239"/>
            <a:chOff x="480" y="3216"/>
            <a:chExt cx="1423" cy="972"/>
          </a:xfrm>
        </p:grpSpPr>
        <p:pic>
          <p:nvPicPr>
            <p:cNvPr id="5" name="Picture 18" descr="001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3216"/>
              <a:ext cx="847" cy="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12"/>
            <p:cNvSpPr txBox="1">
              <a:spLocks noChangeArrowheads="1"/>
            </p:cNvSpPr>
            <p:nvPr/>
          </p:nvSpPr>
          <p:spPr bwMode="auto">
            <a:xfrm>
              <a:off x="480" y="3578"/>
              <a:ext cx="386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r>
                <a:rPr lang="tr-TR" altLang="tr-TR" sz="1800"/>
                <a:t>göz</a:t>
              </a:r>
              <a:endParaRPr lang="en-US" altLang="tr-TR" sz="1800"/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080092" y="4787763"/>
            <a:ext cx="4080007" cy="1286955"/>
            <a:chOff x="288" y="4272"/>
            <a:chExt cx="2832" cy="894"/>
          </a:xfrm>
        </p:grpSpPr>
        <p:pic>
          <p:nvPicPr>
            <p:cNvPr id="8" name="Picture 19" descr="001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4272"/>
              <a:ext cx="2016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288" y="4442"/>
              <a:ext cx="662" cy="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r>
                <a:rPr lang="tr-TR" altLang="tr-TR" sz="1800"/>
                <a:t>yapay</a:t>
              </a:r>
              <a:endParaRPr lang="en-US" altLang="tr-TR" sz="1800"/>
            </a:p>
            <a:p>
              <a:r>
                <a:rPr lang="tr-TR" altLang="tr-TR" sz="1800"/>
                <a:t>k</a:t>
              </a:r>
              <a:r>
                <a:rPr lang="en-US" altLang="tr-TR" sz="1800"/>
                <a:t>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58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Bakış Koordinatlarını Değiştirme</a:t>
            </a:r>
            <a:endParaRPr lang="en-US" altLang="tr-TR" dirty="0" smtClean="0"/>
          </a:p>
        </p:txBody>
      </p:sp>
      <p:pic>
        <p:nvPicPr>
          <p:cNvPr id="38915" name="AADGHMT0.jpg" descr="AADGHM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4"/>
          <a:stretch/>
        </p:blipFill>
        <p:spPr bwMode="auto">
          <a:xfrm>
            <a:off x="5148064" y="2852936"/>
            <a:ext cx="3899744" cy="359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464496" cy="1440160"/>
          </a:xfrm>
        </p:spPr>
        <p:txBody>
          <a:bodyPr>
            <a:noAutofit/>
          </a:bodyPr>
          <a:lstStyle/>
          <a:p>
            <a:pPr algn="just"/>
            <a:r>
              <a:rPr lang="en-US" altLang="tr-TR" sz="2800" b="1" dirty="0"/>
              <a:t>N</a:t>
            </a:r>
            <a:r>
              <a:rPr lang="tr-TR" altLang="tr-TR" sz="2800" dirty="0"/>
              <a:t> için sabit bir yön </a:t>
            </a:r>
            <a:r>
              <a:rPr lang="tr-TR" altLang="tr-TR" sz="2800" dirty="0" smtClean="0"/>
              <a:t>belirlenip bakış konumu değiştirilen kamera sahneye odaklanabilir.</a:t>
            </a:r>
          </a:p>
          <a:p>
            <a:pPr algn="just"/>
            <a:r>
              <a:rPr lang="tr-TR" altLang="tr-TR" sz="2800" dirty="0" smtClean="0"/>
              <a:t>Böylece sahnenin stereoskopik veya çoklu bakış görünümlerini elde etmek mümkündür.</a:t>
            </a:r>
          </a:p>
        </p:txBody>
      </p:sp>
    </p:spTree>
    <p:extLst>
      <p:ext uri="{BB962C8B-B14F-4D97-AF65-F5344CB8AC3E}">
        <p14:creationId xmlns:p14="http://schemas.microsoft.com/office/powerpoint/2010/main" val="139715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Sabit Referans Noktasıyla Bakış</a:t>
            </a:r>
            <a:endParaRPr lang="en-US" altLang="tr-TR" dirty="0" smtClean="0"/>
          </a:p>
        </p:txBody>
      </p:sp>
      <p:pic>
        <p:nvPicPr>
          <p:cNvPr id="40963" name="AADGHMS0.jpg" descr="AADGHM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"/>
          <a:stretch/>
        </p:blipFill>
        <p:spPr bwMode="auto">
          <a:xfrm>
            <a:off x="4506173" y="2636912"/>
            <a:ext cx="430708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5" y="1772816"/>
            <a:ext cx="4110637" cy="2448272"/>
          </a:xfrm>
        </p:spPr>
        <p:txBody>
          <a:bodyPr>
            <a:noAutofit/>
          </a:bodyPr>
          <a:lstStyle/>
          <a:p>
            <a:pPr algn="just"/>
            <a:r>
              <a:rPr lang="tr-TR" altLang="tr-TR" sz="2800" dirty="0" smtClean="0"/>
              <a:t>Sabit referans noktası kullanılarak bir nesneye farklı yönlerden bakış sağlanabilir.</a:t>
            </a:r>
          </a:p>
          <a:p>
            <a:pPr algn="just"/>
            <a:r>
              <a:rPr lang="tr-TR" altLang="tr-TR" sz="2800" dirty="0" smtClean="0"/>
              <a:t>Alternatif olarak bakış parametreleri yerine nesnenin geometrik dönüşümleriyle farklı açılardan görünümü elde edilebilir.</a:t>
            </a:r>
          </a:p>
        </p:txBody>
      </p:sp>
    </p:spTree>
    <p:extLst>
      <p:ext uri="{BB962C8B-B14F-4D97-AF65-F5344CB8AC3E}">
        <p14:creationId xmlns:p14="http://schemas.microsoft.com/office/powerpoint/2010/main" val="167068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Dünya Koordinatlarından </a:t>
            </a:r>
            <a:br>
              <a:rPr lang="tr-TR" dirty="0"/>
            </a:br>
            <a:r>
              <a:rPr lang="tr-TR" dirty="0"/>
              <a:t>Bakış Koordinatlarına Dönüşüm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5" y="1772816"/>
            <a:ext cx="8442449" cy="1872208"/>
          </a:xfrm>
        </p:spPr>
        <p:txBody>
          <a:bodyPr>
            <a:noAutofit/>
          </a:bodyPr>
          <a:lstStyle/>
          <a:p>
            <a:r>
              <a:rPr lang="tr-TR" altLang="tr-TR" sz="2200" dirty="0" smtClean="0"/>
              <a:t>(</a:t>
            </a:r>
            <a:r>
              <a:rPr lang="en-US" altLang="tr-TR" sz="2200" i="1" dirty="0" err="1"/>
              <a:t>x</a:t>
            </a:r>
            <a:r>
              <a:rPr lang="en-US" altLang="tr-TR" sz="2200" baseline="-25000" dirty="0" err="1"/>
              <a:t>view</a:t>
            </a:r>
            <a:r>
              <a:rPr lang="tr-TR" altLang="tr-TR" sz="2200" baseline="-25000" dirty="0"/>
              <a:t> </a:t>
            </a:r>
            <a:r>
              <a:rPr lang="en-US" altLang="tr-TR" sz="2200" dirty="0"/>
              <a:t>, </a:t>
            </a:r>
            <a:r>
              <a:rPr lang="en-US" altLang="tr-TR" sz="2200" i="1" dirty="0" err="1"/>
              <a:t>y</a:t>
            </a:r>
            <a:r>
              <a:rPr lang="en-US" altLang="tr-TR" sz="2200" baseline="-25000" dirty="0" err="1"/>
              <a:t>view</a:t>
            </a:r>
            <a:r>
              <a:rPr lang="tr-TR" altLang="tr-TR" sz="2200" baseline="-25000" dirty="0"/>
              <a:t> </a:t>
            </a:r>
            <a:r>
              <a:rPr lang="tr-TR" altLang="tr-TR" sz="2200" dirty="0"/>
              <a:t>,</a:t>
            </a:r>
            <a:r>
              <a:rPr lang="en-US" altLang="tr-TR" sz="2200" dirty="0"/>
              <a:t> </a:t>
            </a:r>
            <a:r>
              <a:rPr lang="en-US" altLang="tr-TR" sz="2200" i="1" dirty="0" err="1"/>
              <a:t>z</a:t>
            </a:r>
            <a:r>
              <a:rPr lang="en-US" altLang="tr-TR" sz="2200" baseline="-25000" dirty="0" err="1"/>
              <a:t>view</a:t>
            </a:r>
            <a:r>
              <a:rPr lang="tr-TR" altLang="tr-TR" sz="2200" dirty="0" smtClean="0"/>
              <a:t>) </a:t>
            </a:r>
            <a:r>
              <a:rPr lang="tr-TR" altLang="tr-TR" sz="2200" dirty="0"/>
              <a:t>bakış </a:t>
            </a:r>
            <a:r>
              <a:rPr lang="tr-TR" altLang="tr-TR" sz="2200" dirty="0" smtClean="0"/>
              <a:t>koordinat sistemi </a:t>
            </a:r>
            <a:r>
              <a:rPr lang="tr-TR" altLang="tr-TR" sz="2200" dirty="0"/>
              <a:t>(</a:t>
            </a:r>
            <a:r>
              <a:rPr lang="en-US" altLang="tr-TR" sz="2200" i="1" dirty="0" err="1" smtClean="0"/>
              <a:t>x</a:t>
            </a:r>
            <a:r>
              <a:rPr lang="en-US" altLang="tr-TR" sz="2200" baseline="-25000" dirty="0" err="1" smtClean="0"/>
              <a:t>w</a:t>
            </a:r>
            <a:r>
              <a:rPr lang="tr-TR" altLang="tr-TR" sz="2200" baseline="-25000" dirty="0" smtClean="0"/>
              <a:t> </a:t>
            </a:r>
            <a:r>
              <a:rPr lang="en-US" altLang="tr-TR" sz="2200" dirty="0"/>
              <a:t>, </a:t>
            </a:r>
            <a:r>
              <a:rPr lang="en-US" altLang="tr-TR" sz="2200" i="1" dirty="0" err="1" smtClean="0"/>
              <a:t>y</a:t>
            </a:r>
            <a:r>
              <a:rPr lang="en-US" altLang="tr-TR" sz="2200" baseline="-25000" dirty="0" err="1" smtClean="0"/>
              <a:t>w</a:t>
            </a:r>
            <a:r>
              <a:rPr lang="tr-TR" altLang="tr-TR" sz="2200" baseline="-25000" dirty="0" smtClean="0"/>
              <a:t> </a:t>
            </a:r>
            <a:r>
              <a:rPr lang="tr-TR" altLang="tr-TR" sz="2200" dirty="0"/>
              <a:t>,</a:t>
            </a:r>
            <a:r>
              <a:rPr lang="en-US" altLang="tr-TR" sz="2200" dirty="0"/>
              <a:t> </a:t>
            </a:r>
            <a:r>
              <a:rPr lang="en-US" altLang="tr-TR" sz="2200" i="1" dirty="0" err="1" smtClean="0"/>
              <a:t>z</a:t>
            </a:r>
            <a:r>
              <a:rPr lang="en-US" altLang="tr-TR" sz="2200" baseline="-25000" dirty="0" err="1" smtClean="0"/>
              <a:t>w</a:t>
            </a:r>
            <a:r>
              <a:rPr lang="tr-TR" altLang="tr-TR" sz="2200" dirty="0"/>
              <a:t>) </a:t>
            </a:r>
            <a:r>
              <a:rPr lang="tr-TR" altLang="tr-TR" sz="2200" dirty="0" smtClean="0"/>
              <a:t>dünya koordinat sisteminde tanımlanmıştır.</a:t>
            </a:r>
            <a:endParaRPr lang="tr-TR" altLang="tr-TR" sz="2200" i="1" dirty="0" smtClean="0"/>
          </a:p>
          <a:p>
            <a:r>
              <a:rPr lang="tr-TR" altLang="tr-TR" sz="2200" dirty="0" smtClean="0"/>
              <a:t>Bakış koordinat sistemini dünya koordinat sistemine hizalayan </a:t>
            </a:r>
            <a:r>
              <a:rPr lang="tr-TR" altLang="tr-TR" sz="2200" dirty="0"/>
              <a:t>dönüşümler kullanılarak sahneyi </a:t>
            </a:r>
            <a:r>
              <a:rPr lang="tr-TR" altLang="tr-TR" sz="2200" dirty="0" smtClean="0"/>
              <a:t>dünya koordinat sisteminden bakış koordinat sistemine taşıyan dönüşüm belirlenir.</a:t>
            </a:r>
          </a:p>
        </p:txBody>
      </p:sp>
      <p:pic>
        <p:nvPicPr>
          <p:cNvPr id="6" name="AADGHMK0.jpg" descr="AADGHMK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0"/>
          <a:stretch/>
        </p:blipFill>
        <p:spPr bwMode="auto">
          <a:xfrm>
            <a:off x="417965" y="4172488"/>
            <a:ext cx="3744416" cy="22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ADGHMQ0.jpg" descr="AADGHMQ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"/>
          <a:stretch/>
        </p:blipFill>
        <p:spPr bwMode="auto">
          <a:xfrm>
            <a:off x="4788024" y="3973350"/>
            <a:ext cx="4039314" cy="285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4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ADGHMK0.jpg" descr="AADGHMK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0"/>
          <a:stretch/>
        </p:blipFill>
        <p:spPr bwMode="auto">
          <a:xfrm>
            <a:off x="417965" y="4172488"/>
            <a:ext cx="3744416" cy="22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ADGHMQ0.jpg" descr="AADGHMQ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"/>
          <a:stretch/>
        </p:blipFill>
        <p:spPr bwMode="auto">
          <a:xfrm>
            <a:off x="4860032" y="4172488"/>
            <a:ext cx="3586189" cy="253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Dünya Koordinatlarından </a:t>
            </a:r>
            <a:br>
              <a:rPr lang="tr-TR" dirty="0"/>
            </a:br>
            <a:r>
              <a:rPr lang="tr-TR" dirty="0"/>
              <a:t>Bakış Koordinatlarına Dönüşüm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5" y="1772816"/>
                <a:ext cx="8442449" cy="280831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tr-TR" altLang="tr-TR" sz="2400" dirty="0" smtClean="0"/>
                  <a:t> (</a:t>
                </a:r>
                <a:r>
                  <a:rPr lang="en-US" altLang="tr-TR" sz="2400" i="1" dirty="0" err="1"/>
                  <a:t>x</a:t>
                </a:r>
                <a:r>
                  <a:rPr lang="en-US" altLang="tr-TR" sz="2400" baseline="-25000" dirty="0" err="1"/>
                  <a:t>view</a:t>
                </a:r>
                <a:r>
                  <a:rPr lang="tr-TR" altLang="tr-TR" sz="2400" baseline="-25000" dirty="0"/>
                  <a:t> </a:t>
                </a:r>
                <a:r>
                  <a:rPr lang="en-US" altLang="tr-TR" sz="2400" dirty="0"/>
                  <a:t>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baseline="-25000" dirty="0" err="1"/>
                  <a:t>view</a:t>
                </a:r>
                <a:r>
                  <a:rPr lang="tr-TR" altLang="tr-TR" sz="2400" baseline="-25000" dirty="0"/>
                  <a:t> </a:t>
                </a:r>
                <a:r>
                  <a:rPr lang="tr-TR" altLang="tr-TR" sz="2400" dirty="0"/>
                  <a:t>,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 err="1"/>
                  <a:t>z</a:t>
                </a:r>
                <a:r>
                  <a:rPr lang="en-US" altLang="tr-TR" sz="2400" baseline="-25000" dirty="0" err="1"/>
                  <a:t>view</a:t>
                </a:r>
                <a:r>
                  <a:rPr lang="tr-TR" altLang="tr-TR" sz="2400" dirty="0"/>
                  <a:t>) bakış </a:t>
                </a:r>
                <a:r>
                  <a:rPr lang="tr-TR" altLang="tr-TR" sz="2400" dirty="0" smtClean="0"/>
                  <a:t>koordinat sistemi </a:t>
                </a:r>
                <a:r>
                  <a:rPr lang="tr-TR" altLang="tr-TR" sz="2400" dirty="0"/>
                  <a:t>(</a:t>
                </a:r>
                <a:r>
                  <a:rPr lang="en-US" altLang="tr-TR" sz="2400" i="1" dirty="0" err="1"/>
                  <a:t>x</a:t>
                </a:r>
                <a:r>
                  <a:rPr lang="en-US" altLang="tr-TR" sz="2400" baseline="-25000" dirty="0" err="1"/>
                  <a:t>w</a:t>
                </a:r>
                <a:r>
                  <a:rPr lang="tr-TR" altLang="tr-TR" sz="2400" baseline="-25000" dirty="0"/>
                  <a:t> </a:t>
                </a:r>
                <a:r>
                  <a:rPr lang="en-US" altLang="tr-TR" sz="2400" dirty="0"/>
                  <a:t>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baseline="-25000" dirty="0" err="1"/>
                  <a:t>w</a:t>
                </a:r>
                <a:r>
                  <a:rPr lang="tr-TR" altLang="tr-TR" sz="2400" baseline="-25000" dirty="0"/>
                  <a:t> </a:t>
                </a:r>
                <a:r>
                  <a:rPr lang="tr-TR" altLang="tr-TR" sz="2400" dirty="0"/>
                  <a:t>,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 err="1"/>
                  <a:t>z</a:t>
                </a:r>
                <a:r>
                  <a:rPr lang="en-US" altLang="tr-TR" sz="2400" baseline="-25000" dirty="0" err="1"/>
                  <a:t>w</a:t>
                </a:r>
                <a:r>
                  <a:rPr lang="tr-TR" altLang="tr-TR" sz="2400" dirty="0"/>
                  <a:t>)</a:t>
                </a:r>
                <a:r>
                  <a:rPr lang="tr-TR" altLang="tr-TR" sz="2400" dirty="0" smtClean="0"/>
                  <a:t> </a:t>
                </a:r>
                <a:r>
                  <a:rPr lang="tr-TR" altLang="tr-TR" sz="2400" dirty="0"/>
                  <a:t>dünya koordinat </a:t>
                </a:r>
                <a:r>
                  <a:rPr lang="tr-TR" altLang="tr-TR" sz="2400" dirty="0" smtClean="0"/>
                  <a:t>sistemine şöyle hizalanır.</a:t>
                </a:r>
                <a:endParaRPr lang="tr-TR" altLang="tr-TR" sz="2400" i="1" dirty="0"/>
              </a:p>
              <a:p>
                <a:pPr marL="914400" lvl="1" indent="-457200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tr-TR" altLang="tr-TR" sz="2000" dirty="0" smtClean="0"/>
                  <a:t>(</a:t>
                </a:r>
                <a:r>
                  <a:rPr lang="en-US" altLang="tr-TR" sz="2000" i="1" dirty="0" err="1"/>
                  <a:t>x</a:t>
                </a:r>
                <a:r>
                  <a:rPr lang="en-US" altLang="tr-TR" sz="2000" baseline="-25000" dirty="0" err="1"/>
                  <a:t>view</a:t>
                </a:r>
                <a:r>
                  <a:rPr lang="tr-TR" altLang="tr-TR" sz="2000" baseline="-25000" dirty="0"/>
                  <a:t> </a:t>
                </a:r>
                <a:r>
                  <a:rPr lang="en-US" altLang="tr-TR" sz="2000" dirty="0"/>
                  <a:t>, </a:t>
                </a:r>
                <a:r>
                  <a:rPr lang="en-US" altLang="tr-TR" sz="2000" i="1" dirty="0" err="1"/>
                  <a:t>y</a:t>
                </a:r>
                <a:r>
                  <a:rPr lang="en-US" altLang="tr-TR" sz="2000" baseline="-25000" dirty="0" err="1"/>
                  <a:t>view</a:t>
                </a:r>
                <a:r>
                  <a:rPr lang="tr-TR" altLang="tr-TR" sz="2000" baseline="-25000" dirty="0"/>
                  <a:t> </a:t>
                </a:r>
                <a:r>
                  <a:rPr lang="tr-TR" altLang="tr-TR" sz="2000" dirty="0"/>
                  <a:t>,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 err="1"/>
                  <a:t>z</a:t>
                </a:r>
                <a:r>
                  <a:rPr lang="en-US" altLang="tr-TR" sz="2000" baseline="-25000" dirty="0" err="1"/>
                  <a:t>view</a:t>
                </a:r>
                <a:r>
                  <a:rPr lang="tr-TR" altLang="tr-TR" sz="2000" dirty="0"/>
                  <a:t>) orijini (</a:t>
                </a:r>
                <a:r>
                  <a:rPr lang="en-US" altLang="tr-TR" sz="2000" i="1" dirty="0" err="1"/>
                  <a:t>x</a:t>
                </a:r>
                <a:r>
                  <a:rPr lang="en-US" altLang="tr-TR" sz="2000" baseline="-25000" dirty="0" err="1"/>
                  <a:t>w</a:t>
                </a:r>
                <a:r>
                  <a:rPr lang="tr-TR" altLang="tr-TR" sz="2000" baseline="-25000" dirty="0"/>
                  <a:t> </a:t>
                </a:r>
                <a:r>
                  <a:rPr lang="en-US" altLang="tr-TR" sz="2000" dirty="0"/>
                  <a:t>, </a:t>
                </a:r>
                <a:r>
                  <a:rPr lang="en-US" altLang="tr-TR" sz="2000" i="1" dirty="0" err="1"/>
                  <a:t>y</a:t>
                </a:r>
                <a:r>
                  <a:rPr lang="en-US" altLang="tr-TR" sz="2000" baseline="-25000" dirty="0" err="1"/>
                  <a:t>w</a:t>
                </a:r>
                <a:r>
                  <a:rPr lang="tr-TR" altLang="tr-TR" sz="2000" baseline="-25000" dirty="0"/>
                  <a:t> </a:t>
                </a:r>
                <a:r>
                  <a:rPr lang="tr-TR" altLang="tr-TR" sz="2000" dirty="0"/>
                  <a:t>,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 err="1"/>
                  <a:t>z</a:t>
                </a:r>
                <a:r>
                  <a:rPr lang="en-US" altLang="tr-TR" sz="2000" baseline="-25000" dirty="0" err="1"/>
                  <a:t>w</a:t>
                </a:r>
                <a:r>
                  <a:rPr lang="tr-TR" altLang="tr-TR" sz="2000" dirty="0"/>
                  <a:t>)</a:t>
                </a:r>
                <a:r>
                  <a:rPr lang="en-US" altLang="tr-TR" sz="2000" dirty="0" smtClean="0"/>
                  <a:t> </a:t>
                </a:r>
                <a:r>
                  <a:rPr lang="tr-TR" altLang="tr-TR" sz="2000" dirty="0" smtClean="0"/>
                  <a:t>orijinine kaydırılır</a:t>
                </a:r>
              </a:p>
              <a:p>
                <a:pPr marL="914400" lvl="1" indent="-457200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tr-TR" altLang="tr-TR" sz="2000" dirty="0"/>
                  <a:t>(</a:t>
                </a:r>
                <a:r>
                  <a:rPr lang="en-US" altLang="tr-TR" sz="2000" i="1" dirty="0" err="1"/>
                  <a:t>x</a:t>
                </a:r>
                <a:r>
                  <a:rPr lang="en-US" altLang="tr-TR" sz="2000" baseline="-25000" dirty="0" err="1"/>
                  <a:t>view</a:t>
                </a:r>
                <a:r>
                  <a:rPr lang="tr-TR" altLang="tr-TR" sz="2000" baseline="-25000" dirty="0"/>
                  <a:t> </a:t>
                </a:r>
                <a:r>
                  <a:rPr lang="en-US" altLang="tr-TR" sz="2000" dirty="0"/>
                  <a:t>, </a:t>
                </a:r>
                <a:r>
                  <a:rPr lang="en-US" altLang="tr-TR" sz="2000" i="1" dirty="0" err="1"/>
                  <a:t>y</a:t>
                </a:r>
                <a:r>
                  <a:rPr lang="en-US" altLang="tr-TR" sz="2000" baseline="-25000" dirty="0" err="1"/>
                  <a:t>view</a:t>
                </a:r>
                <a:r>
                  <a:rPr lang="tr-TR" altLang="tr-TR" sz="2000" baseline="-25000" dirty="0"/>
                  <a:t> </a:t>
                </a:r>
                <a:r>
                  <a:rPr lang="tr-TR" altLang="tr-TR" sz="2000" dirty="0"/>
                  <a:t>,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 err="1"/>
                  <a:t>z</a:t>
                </a:r>
                <a:r>
                  <a:rPr lang="en-US" altLang="tr-TR" sz="2000" baseline="-25000" dirty="0" err="1"/>
                  <a:t>view</a:t>
                </a:r>
                <a:r>
                  <a:rPr lang="tr-TR" altLang="tr-TR" sz="2000" dirty="0"/>
                  <a:t>) </a:t>
                </a:r>
                <a:r>
                  <a:rPr lang="tr-TR" altLang="tr-TR" sz="2000" dirty="0" smtClean="0"/>
                  <a:t>eksenleri bir dizi dönme işlemiyle </a:t>
                </a:r>
                <a:r>
                  <a:rPr lang="tr-TR" altLang="tr-TR" sz="2000" dirty="0"/>
                  <a:t>(</a:t>
                </a:r>
                <a:r>
                  <a:rPr lang="en-US" altLang="tr-TR" sz="2000" i="1" dirty="0" err="1"/>
                  <a:t>x</a:t>
                </a:r>
                <a:r>
                  <a:rPr lang="en-US" altLang="tr-TR" sz="2000" baseline="-25000" dirty="0" err="1"/>
                  <a:t>w</a:t>
                </a:r>
                <a:r>
                  <a:rPr lang="tr-TR" altLang="tr-TR" sz="2000" baseline="-25000" dirty="0"/>
                  <a:t> </a:t>
                </a:r>
                <a:r>
                  <a:rPr lang="en-US" altLang="tr-TR" sz="2000" dirty="0"/>
                  <a:t>, </a:t>
                </a:r>
                <a:r>
                  <a:rPr lang="en-US" altLang="tr-TR" sz="2000" i="1" dirty="0" err="1"/>
                  <a:t>y</a:t>
                </a:r>
                <a:r>
                  <a:rPr lang="en-US" altLang="tr-TR" sz="2000" baseline="-25000" dirty="0" err="1"/>
                  <a:t>w</a:t>
                </a:r>
                <a:r>
                  <a:rPr lang="tr-TR" altLang="tr-TR" sz="2000" baseline="-25000" dirty="0"/>
                  <a:t> </a:t>
                </a:r>
                <a:r>
                  <a:rPr lang="tr-TR" altLang="tr-TR" sz="2000" dirty="0"/>
                  <a:t>,</a:t>
                </a:r>
                <a:r>
                  <a:rPr lang="en-US" altLang="tr-TR" sz="2000" dirty="0"/>
                  <a:t> </a:t>
                </a:r>
                <a:r>
                  <a:rPr lang="en-US" altLang="tr-TR" sz="2000" i="1" dirty="0" err="1"/>
                  <a:t>z</a:t>
                </a:r>
                <a:r>
                  <a:rPr lang="en-US" altLang="tr-TR" sz="2000" baseline="-25000" dirty="0" err="1"/>
                  <a:t>w</a:t>
                </a:r>
                <a:r>
                  <a:rPr lang="tr-TR" altLang="tr-TR" sz="2000" dirty="0"/>
                  <a:t>)</a:t>
                </a:r>
                <a:r>
                  <a:rPr lang="en-US" altLang="tr-TR" sz="2000" dirty="0"/>
                  <a:t> </a:t>
                </a:r>
                <a:r>
                  <a:rPr lang="tr-TR" altLang="tr-TR" sz="2000" dirty="0" smtClean="0"/>
                  <a:t>eksenlerine </a:t>
                </a:r>
                <a:r>
                  <a:rPr lang="tr-TR" altLang="tr-TR" sz="2000" smtClean="0"/>
                  <a:t>hizalanır.</a:t>
                </a:r>
                <a:endParaRPr lang="tr-TR" altLang="tr-TR" sz="2000" dirty="0" smtClean="0"/>
              </a:p>
              <a:p>
                <a:pPr marL="45720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sz="2400" b="1" i="1" dirty="0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tr-TR" sz="2400" b="0" i="1" dirty="0" smtClean="0">
                              <a:latin typeface="Cambria Math"/>
                            </a:rPr>
                            <m:t>𝑉𝐶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2400" b="0" i="1" smtClean="0">
                                  <a:latin typeface="Cambria Math"/>
                                </a:rPr>
                                <m:t>𝑊𝐶</m:t>
                              </m:r>
                            </m:sub>
                          </m:sSub>
                        </m:e>
                      </m:sPre>
                      <m:r>
                        <a:rPr lang="tr-TR" sz="2400" b="1" i="1" smtClean="0">
                          <a:latin typeface="Cambria Math"/>
                        </a:rPr>
                        <m:t>=</m:t>
                      </m:r>
                      <m:r>
                        <a:rPr lang="tr-TR" altLang="tr-TR" sz="2400" b="1" i="1" smtClean="0">
                          <a:latin typeface="Cambria Math"/>
                        </a:rPr>
                        <m:t>𝑹</m:t>
                      </m:r>
                      <m:r>
                        <a:rPr lang="tr-TR" altLang="tr-TR" sz="2400" b="1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tr-TR" sz="2400" b="1" i="1" dirty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altLang="tr-TR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altLang="tr-TR" sz="24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altLang="tr-TR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altLang="tr-TR" sz="24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altLang="tr-TR" sz="2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5" y="1772816"/>
                <a:ext cx="8442449" cy="2808312"/>
              </a:xfrm>
              <a:blipFill>
                <a:blip r:embed="rId5"/>
                <a:stretch>
                  <a:fillRect l="-1011"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7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Dünya Koordinatlarından </a:t>
            </a:r>
            <a:br>
              <a:rPr lang="tr-TR" dirty="0"/>
            </a:br>
            <a:r>
              <a:rPr lang="tr-TR" dirty="0"/>
              <a:t>Bakış Koordinatlarına Dönüşüm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5" y="1772816"/>
                <a:ext cx="8442449" cy="2592288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(</a:t>
                </a:r>
                <a:r>
                  <a:rPr lang="en-US" altLang="tr-TR" sz="2400" i="1" dirty="0" err="1"/>
                  <a:t>x</a:t>
                </a:r>
                <a:r>
                  <a:rPr lang="en-US" altLang="tr-TR" sz="2400" baseline="-25000" dirty="0" err="1"/>
                  <a:t>view</a:t>
                </a:r>
                <a:r>
                  <a:rPr lang="tr-TR" altLang="tr-TR" sz="2400" baseline="-25000" dirty="0"/>
                  <a:t> </a:t>
                </a:r>
                <a:r>
                  <a:rPr lang="en-US" altLang="tr-TR" sz="2400" dirty="0"/>
                  <a:t>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baseline="-25000" dirty="0" err="1"/>
                  <a:t>view</a:t>
                </a:r>
                <a:r>
                  <a:rPr lang="tr-TR" altLang="tr-TR" sz="2400" baseline="-25000" dirty="0"/>
                  <a:t> </a:t>
                </a:r>
                <a:r>
                  <a:rPr lang="tr-TR" altLang="tr-TR" sz="2400" dirty="0"/>
                  <a:t>,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 err="1"/>
                  <a:t>z</a:t>
                </a:r>
                <a:r>
                  <a:rPr lang="en-US" altLang="tr-TR" sz="2400" baseline="-25000" dirty="0" err="1"/>
                  <a:t>view</a:t>
                </a:r>
                <a:r>
                  <a:rPr lang="tr-TR" altLang="tr-TR" sz="2400" dirty="0"/>
                  <a:t>) bakış koordinat sistemi (</a:t>
                </a:r>
                <a:r>
                  <a:rPr lang="en-US" altLang="tr-TR" sz="2400" i="1" dirty="0" err="1"/>
                  <a:t>x</a:t>
                </a:r>
                <a:r>
                  <a:rPr lang="en-US" altLang="tr-TR" sz="2400" baseline="-25000" dirty="0" err="1"/>
                  <a:t>w</a:t>
                </a:r>
                <a:r>
                  <a:rPr lang="tr-TR" altLang="tr-TR" sz="2400" baseline="-25000" dirty="0"/>
                  <a:t> </a:t>
                </a:r>
                <a:r>
                  <a:rPr lang="en-US" altLang="tr-TR" sz="2400" dirty="0"/>
                  <a:t>, </a:t>
                </a:r>
                <a:r>
                  <a:rPr lang="en-US" altLang="tr-TR" sz="2400" i="1" dirty="0" err="1"/>
                  <a:t>y</a:t>
                </a:r>
                <a:r>
                  <a:rPr lang="en-US" altLang="tr-TR" sz="2400" baseline="-25000" dirty="0" err="1"/>
                  <a:t>w</a:t>
                </a:r>
                <a:r>
                  <a:rPr lang="tr-TR" altLang="tr-TR" sz="2400" baseline="-25000" dirty="0"/>
                  <a:t> </a:t>
                </a:r>
                <a:r>
                  <a:rPr lang="tr-TR" altLang="tr-TR" sz="2400" dirty="0"/>
                  <a:t>,</a:t>
                </a:r>
                <a:r>
                  <a:rPr lang="en-US" altLang="tr-TR" sz="2400" dirty="0"/>
                  <a:t> </a:t>
                </a:r>
                <a:r>
                  <a:rPr lang="en-US" altLang="tr-TR" sz="2400" i="1" dirty="0" err="1"/>
                  <a:t>z</a:t>
                </a:r>
                <a:r>
                  <a:rPr lang="en-US" altLang="tr-TR" sz="2400" baseline="-25000" dirty="0" err="1"/>
                  <a:t>w</a:t>
                </a:r>
                <a:r>
                  <a:rPr lang="tr-TR" altLang="tr-TR" sz="2400" dirty="0"/>
                  <a:t>) dünya koordinat sistemine şöyle hizalanır</a:t>
                </a:r>
                <a:r>
                  <a:rPr lang="tr-TR" altLang="tr-TR" sz="2400" dirty="0" smtClean="0"/>
                  <a:t>.</a:t>
                </a:r>
              </a:p>
              <a:p>
                <a:endParaRPr lang="tr-TR" altLang="tr-TR" sz="2000" i="1" dirty="0"/>
              </a:p>
              <a:p>
                <a:pPr marL="457200" lvl="1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sz="1800" b="1" i="1" dirty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tr-TR" sz="1800" i="1" dirty="0">
                              <a:latin typeface="Cambria Math"/>
                            </a:rPr>
                            <m:t>𝑉𝐶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800" b="1" i="1">
                                  <a:latin typeface="Cambria Math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tr-TR" sz="1800" i="1">
                                  <a:latin typeface="Cambria Math"/>
                                </a:rPr>
                                <m:t>𝑊𝐶</m:t>
                              </m:r>
                            </m:sub>
                          </m:sSub>
                        </m:e>
                      </m:sPre>
                      <m:r>
                        <a:rPr lang="tr-TR" sz="1800" b="1" i="1">
                          <a:latin typeface="Cambria Math"/>
                        </a:rPr>
                        <m:t>=</m:t>
                      </m:r>
                      <m:r>
                        <a:rPr lang="tr-TR" altLang="tr-TR" sz="1800" b="1" i="1">
                          <a:latin typeface="Cambria Math"/>
                        </a:rPr>
                        <m:t>𝑹</m:t>
                      </m:r>
                      <m:r>
                        <a:rPr lang="tr-TR" altLang="tr-TR" sz="1800" b="1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tr-TR" sz="1800" b="1" i="1" dirty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altLang="tr-TR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altLang="tr-TR" sz="18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altLang="tr-TR" sz="18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tr-TR" altLang="tr-TR" sz="1800" dirty="0" smtClean="0"/>
              </a:p>
              <a:p>
                <a:pPr marL="457200" lvl="1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1800" b="1" i="1">
                          <a:latin typeface="Cambria Math"/>
                        </a:rPr>
                        <m:t>𝑹</m:t>
                      </m:r>
                      <m:r>
                        <a:rPr lang="tr-TR" altLang="tr-TR" sz="1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tr-TR" altLang="tr-TR" sz="18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tr-TR" altLang="tr-TR" sz="1800" i="1" dirty="0">
                              <a:latin typeface="Cambria Math"/>
                              <a:ea typeface="Cambria Math"/>
                            </a:rPr>
                            <m:t>[</m:t>
                          </m:r>
                          <m:r>
                            <a:rPr lang="tr-TR" altLang="tr-TR" sz="1800" b="1" i="1" dirty="0">
                              <a:latin typeface="Cambria Math"/>
                              <a:ea typeface="Cambria Math"/>
                            </a:rPr>
                            <m:t>𝒖</m:t>
                          </m:r>
                          <m:r>
                            <a:rPr lang="tr-TR" altLang="tr-TR" sz="1800" b="1" i="1" dirty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tr-TR" altLang="tr-TR" sz="1800" b="1" i="1" dirty="0">
                              <a:latin typeface="Cambria Math"/>
                              <a:ea typeface="Cambria Math"/>
                            </a:rPr>
                            <m:t>𝒗</m:t>
                          </m:r>
                          <m:r>
                            <a:rPr lang="tr-TR" altLang="tr-TR" sz="1800" b="1" i="1" dirty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tr-TR" altLang="tr-TR" sz="1800" b="1" i="1" dirty="0">
                              <a:latin typeface="Cambria Math"/>
                              <a:ea typeface="Cambria Math"/>
                            </a:rPr>
                            <m:t>𝒏</m:t>
                          </m:r>
                          <m:r>
                            <a:rPr lang="tr-TR" altLang="tr-TR" sz="1800" b="1" i="1" dirty="0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  <m:sup>
                          <m:r>
                            <a:rPr lang="tr-TR" altLang="tr-TR" sz="1800" b="1" i="1" dirty="0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tr-TR" altLang="tr-TR" sz="1800" b="1" i="1" dirty="0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lang="tr-TR" altLang="tr-TR" sz="1800" b="1" i="1" dirty="0" smtClean="0">
                          <a:latin typeface="Cambria Math"/>
                          <a:ea typeface="Cambria Math"/>
                        </a:rPr>
                        <m:t>, </m:t>
                      </m:r>
                    </m:oMath>
                  </m:oMathPara>
                </a14:m>
                <a:endParaRPr lang="tr-TR" altLang="tr-TR" sz="1800" b="1" i="1" dirty="0" smtClean="0">
                  <a:latin typeface="Cambria Math"/>
                  <a:ea typeface="Cambria Math"/>
                </a:endParaRPr>
              </a:p>
              <a:p>
                <a:pPr marL="0" lvl="1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altLang="tr-TR" sz="1800" b="1" i="1" smtClean="0">
                          <a:latin typeface="Cambria Math"/>
                        </a:rPr>
                        <m:t>𝑹</m:t>
                      </m:r>
                      <m:r>
                        <a:rPr lang="tr-TR" altLang="tr-TR" sz="18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1800" b="0" i="0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tr-TR" altLang="tr-TR" sz="1800" b="1" i="1" smtClean="0"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lang="tr-TR" altLang="tr-TR" sz="1800" b="1" i="1" smtClean="0">
                          <a:latin typeface="Cambria Math"/>
                        </a:rPr>
                        <m:t>𝑻</m:t>
                      </m:r>
                      <m:r>
                        <a:rPr lang="tr-TR" altLang="tr-TR" sz="18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dirty="0"/>
              </a:p>
              <a:p>
                <a:pPr marL="720725" lvl="1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altLang="tr-TR" sz="1800" b="1" i="1">
                          <a:latin typeface="Cambria Math"/>
                        </a:rPr>
                        <m:t>𝑹</m:t>
                      </m:r>
                      <m:r>
                        <a:rPr lang="tr-TR" altLang="tr-TR" sz="1800" b="1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tr-TR" sz="1800" b="1" i="1" dirty="0">
                          <a:latin typeface="Cambria Math"/>
                        </a:rPr>
                        <m:t>𝑻</m:t>
                      </m:r>
                      <m:r>
                        <a:rPr lang="tr-TR" sz="1800" b="0" i="0" dirty="0" smtClean="0">
                          <a:latin typeface="Cambria Math"/>
                        </a:rPr>
                        <m:t>=</m:t>
                      </m:r>
                      <m:r>
                        <a:rPr lang="tr-TR" altLang="tr-TR" sz="1800" b="1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tr-TR" altLang="tr-TR" sz="1800" b="1" i="1" smtClean="0">
                                    <a:latin typeface="Cambria Math"/>
                                  </a:rPr>
                                  <m:t>𝒖</m:t>
                                </m:r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1" i="1">
                                        <a:latin typeface="Cambria Math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tr-TR" altLang="tr-TR" sz="1800" b="1" i="1" smtClean="0">
                                    <a:latin typeface="Cambria Math"/>
                                  </a:rPr>
                                  <m:t>𝒗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1" i="1">
                                        <a:latin typeface="Cambria Math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tr-TR" altLang="tr-TR" sz="1800" b="1" i="1" smtClean="0">
                                    <a:latin typeface="Cambria Math"/>
                                  </a:rPr>
                                  <m:t>𝒏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.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b="1" i="1">
                                        <a:latin typeface="Cambria Math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altLang="tr-TR" sz="1800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tr-TR" altLang="tr-TR" sz="1800" b="0" i="1" dirty="0" smtClean="0">
                  <a:latin typeface="Cambria Math"/>
                  <a:ea typeface="Cambria Math"/>
                </a:endParaRPr>
              </a:p>
              <a:p>
                <a:pPr marL="457200" lvl="1" indent="0">
                  <a:buNone/>
                </a:pPr>
                <a:endParaRPr lang="tr-TR" altLang="tr-TR" sz="1800" dirty="0"/>
              </a:p>
              <a:p>
                <a:pPr marL="457200" lvl="1" indent="0">
                  <a:buNone/>
                </a:pPr>
                <a:endParaRPr lang="tr-TR" altLang="tr-TR" sz="1800" dirty="0"/>
              </a:p>
              <a:p>
                <a:pPr marL="457200" lvl="1" indent="0">
                  <a:buNone/>
                </a:pPr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5" y="1772816"/>
                <a:ext cx="8442449" cy="2592288"/>
              </a:xfrm>
              <a:blipFill>
                <a:blip r:embed="rId3"/>
                <a:stretch>
                  <a:fillRect l="-1011" t="-1882" b="-68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ADGHMQ0.jpg" descr="AADGHMQ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"/>
          <a:stretch/>
        </p:blipFill>
        <p:spPr bwMode="auto">
          <a:xfrm>
            <a:off x="6400730" y="2924944"/>
            <a:ext cx="2383548" cy="168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3275856" y="4941167"/>
                <a:ext cx="5220072" cy="1296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39863" lvl="1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</a:rPr>
                      <m:t>−</m:t>
                    </m:r>
                    <m:r>
                      <a:rPr lang="tr-TR" altLang="tr-TR" b="1" i="1">
                        <a:latin typeface="Cambria Math"/>
                      </a:rPr>
                      <m:t>𝒖</m:t>
                    </m:r>
                    <m:r>
                      <a:rPr lang="tr-TR" altLang="tr-TR" i="1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b="1" i="1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altLang="tr-TR" dirty="0"/>
                  <a:t> </a:t>
                </a:r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tr-TR" altLang="tr-TR" dirty="0"/>
              </a:p>
              <a:p>
                <a:pPr marL="1439863" lvl="1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</a:rPr>
                      <m:t>−</m:t>
                    </m:r>
                    <m:r>
                      <a:rPr lang="tr-TR" altLang="tr-TR" b="1" i="1">
                        <a:latin typeface="Cambria Math"/>
                      </a:rPr>
                      <m:t>𝒗</m:t>
                    </m:r>
                    <m:r>
                      <a:rPr lang="tr-TR" altLang="tr-TR" i="1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b="1" i="1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altLang="tr-TR" dirty="0"/>
                  <a:t> </a:t>
                </a:r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altLang="tr-TR" dirty="0"/>
                  <a:t> </a:t>
                </a:r>
              </a:p>
              <a:p>
                <a:pPr marL="1439863" lvl="1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</a:rPr>
                      <m:t>−</m:t>
                    </m:r>
                    <m:r>
                      <a:rPr lang="tr-TR" altLang="tr-TR" b="1" i="1">
                        <a:latin typeface="Cambria Math"/>
                      </a:rPr>
                      <m:t>𝒏</m:t>
                    </m:r>
                    <m:r>
                      <a:rPr lang="tr-TR" altLang="tr-TR" i="1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b="1" i="1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i="1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alt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altLang="tr-TR" dirty="0"/>
                  <a:t> </a:t>
                </a:r>
                <a14:m>
                  <m:oMath xmlns:m="http://schemas.openxmlformats.org/officeDocument/2006/math">
                    <m:r>
                      <a:rPr lang="tr-TR" altLang="tr-T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  <a:ea typeface="Cambria Math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tr-TR" altLang="tr-TR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941167"/>
                <a:ext cx="5220072" cy="1296893"/>
              </a:xfrm>
              <a:prstGeom prst="rect">
                <a:avLst/>
              </a:prstGeom>
              <a:blipFill rotWithShape="1">
                <a:blip r:embed="rId5"/>
                <a:stretch>
                  <a:fillRect b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4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Projeksiyon Dönüşümleri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Bakış koordinatlarına dönüşümden sonraki adım nesne tanımlarının bakış düzlemine iz düşümünün alınması yani </a:t>
            </a:r>
            <a:r>
              <a:rPr lang="tr-TR" dirty="0" err="1" smtClean="0"/>
              <a:t>projekte</a:t>
            </a:r>
            <a:r>
              <a:rPr lang="tr-TR" dirty="0" smtClean="0"/>
              <a:t> edilmesidir.</a:t>
            </a:r>
          </a:p>
          <a:p>
            <a:r>
              <a:rPr lang="tr-TR" dirty="0" smtClean="0"/>
              <a:t>Grafik paketleri genelde şu projeksiyonları destekler</a:t>
            </a:r>
          </a:p>
          <a:p>
            <a:pPr lvl="1"/>
            <a:r>
              <a:rPr lang="tr-TR" dirty="0" err="1" smtClean="0"/>
              <a:t>Ortogonal</a:t>
            </a:r>
            <a:r>
              <a:rPr lang="tr-TR" dirty="0" smtClean="0"/>
              <a:t> (paralel) projeksiyon</a:t>
            </a:r>
          </a:p>
          <a:p>
            <a:pPr lvl="1"/>
            <a:r>
              <a:rPr lang="tr-TR" dirty="0" smtClean="0"/>
              <a:t>Perspektif projeksiyon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Ortogonal</a:t>
            </a:r>
            <a:r>
              <a:rPr lang="tr-TR" dirty="0" smtClean="0"/>
              <a:t> Projeksiyon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tr-TR"/>
              <a:t>Koordinat </a:t>
            </a:r>
            <a:r>
              <a:rPr lang="tr-TR" smtClean="0"/>
              <a:t>konumlarının bakış </a:t>
            </a:r>
            <a:r>
              <a:rPr lang="tr-TR"/>
              <a:t>düzlemine  iz düşümü paralel </a:t>
            </a:r>
            <a:r>
              <a:rPr lang="tr-TR" dirty="0" smtClean="0"/>
              <a:t>doğrular </a:t>
            </a:r>
            <a:r>
              <a:rPr lang="tr-TR" smtClean="0"/>
              <a:t>boyunca yapılır</a:t>
            </a:r>
            <a:r>
              <a:rPr lang="tr-TR" dirty="0" smtClean="0"/>
              <a:t>.</a:t>
            </a:r>
            <a:endParaRPr lang="tr-TR" dirty="0"/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tr-TR" dirty="0"/>
              <a:t>Nesnelerin </a:t>
            </a:r>
            <a:r>
              <a:rPr lang="tr-TR"/>
              <a:t>izafi </a:t>
            </a:r>
            <a:r>
              <a:rPr lang="tr-TR" smtClean="0"/>
              <a:t>oranları koru</a:t>
            </a:r>
            <a:r>
              <a:rPr lang="en-US" smtClean="0"/>
              <a:t>nu</a:t>
            </a:r>
            <a:r>
              <a:rPr lang="tr-TR" smtClean="0"/>
              <a:t>r</a:t>
            </a:r>
            <a:r>
              <a:rPr lang="tr-TR" dirty="0" smtClean="0"/>
              <a:t>.</a:t>
            </a:r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tr-TR" dirty="0" smtClean="0"/>
              <a:t>Tüm paralel doğrular yine paralel kalır.</a:t>
            </a:r>
            <a:endParaRPr lang="tr-TR" dirty="0"/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tr-TR" dirty="0" smtClean="0"/>
              <a:t>Açı </a:t>
            </a:r>
            <a:r>
              <a:rPr lang="tr-TR" dirty="0"/>
              <a:t>ve uzunluklar doğru bir </a:t>
            </a:r>
            <a:r>
              <a:rPr lang="tr-TR" dirty="0" smtClean="0"/>
              <a:t>şekilde tanımlanabildiğinden bilgisayar </a:t>
            </a:r>
            <a:r>
              <a:rPr lang="tr-TR" dirty="0"/>
              <a:t>destekli çizim ve tasarımlarda </a:t>
            </a:r>
            <a:r>
              <a:rPr lang="tr-TR" dirty="0" smtClean="0"/>
              <a:t>3-B </a:t>
            </a:r>
            <a:r>
              <a:rPr lang="tr-TR" dirty="0"/>
              <a:t>nesnelerin ölçek planlarında kullanılır. </a:t>
            </a:r>
            <a:endParaRPr lang="tr-TR" dirty="0" smtClean="0"/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tr-TR" dirty="0" smtClean="0"/>
              <a:t>Paralel projeksiyonda kullanılan iki yöntem</a:t>
            </a:r>
          </a:p>
          <a:p>
            <a:pPr lvl="1" algn="just">
              <a:lnSpc>
                <a:spcPct val="110000"/>
              </a:lnSpc>
              <a:spcAft>
                <a:spcPts val="600"/>
              </a:spcAft>
            </a:pPr>
            <a:r>
              <a:rPr lang="tr-TR" dirty="0" smtClean="0"/>
              <a:t>Bakış düzlemine dik olan doğrular boyunca iz düşüm</a:t>
            </a:r>
          </a:p>
          <a:p>
            <a:pPr lvl="1" algn="just">
              <a:lnSpc>
                <a:spcPct val="110000"/>
              </a:lnSpc>
              <a:spcAft>
                <a:spcPts val="600"/>
              </a:spcAft>
            </a:pPr>
            <a:r>
              <a:rPr lang="tr-TR" dirty="0" smtClean="0"/>
              <a:t>Bakış düzlemine verev açıda </a:t>
            </a:r>
            <a:r>
              <a:rPr lang="tr-TR" dirty="0"/>
              <a:t>iz düşüm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Perspektif Projeksiyon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Bakış düzleminin arkasındaki bir noktaya yakınsayan doğrular boyunca iz düşüm yapılır.</a:t>
            </a:r>
          </a:p>
          <a:p>
            <a:r>
              <a:rPr lang="tr-TR" dirty="0"/>
              <a:t>Nesnelerin izafi oranlarını </a:t>
            </a:r>
            <a:r>
              <a:rPr lang="tr-TR" dirty="0" smtClean="0"/>
              <a:t>korumaz.</a:t>
            </a:r>
            <a:endParaRPr lang="tr-TR" dirty="0"/>
          </a:p>
          <a:p>
            <a:r>
              <a:rPr lang="tr-TR" dirty="0" smtClean="0"/>
              <a:t>Irak nesneler küçük boyutta görüldüğünden daha gerçekçidir.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9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Doğrunun </a:t>
            </a:r>
            <a:r>
              <a:rPr lang="tr-TR" altLang="tr-TR" dirty="0" err="1" smtClean="0"/>
              <a:t>Ortogonal</a:t>
            </a:r>
            <a:r>
              <a:rPr lang="tr-TR" altLang="tr-TR" dirty="0" smtClean="0"/>
              <a:t> ve Perspektif Projeksiyonu</a:t>
            </a:r>
            <a:endParaRPr lang="en-US" altLang="tr-TR" dirty="0" smtClean="0"/>
          </a:p>
        </p:txBody>
      </p:sp>
      <p:pic>
        <p:nvPicPr>
          <p:cNvPr id="43011" name="AADGHMV0.jpg" descr="AADGHMV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0"/>
          <a:stretch/>
        </p:blipFill>
        <p:spPr bwMode="auto">
          <a:xfrm>
            <a:off x="611560" y="3747844"/>
            <a:ext cx="3860527" cy="249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r>
              <a:rPr lang="tr-TR" altLang="tr-TR" sz="2800" smtClean="0"/>
              <a:t>Bir </a:t>
            </a:r>
            <a:r>
              <a:rPr lang="en-US" altLang="tr-TR" sz="2800" smtClean="0"/>
              <a:t>doğru</a:t>
            </a:r>
            <a:r>
              <a:rPr lang="tr-TR" altLang="tr-TR" sz="2800" smtClean="0"/>
              <a:t> </a:t>
            </a:r>
            <a:r>
              <a:rPr lang="tr-TR" altLang="tr-TR" sz="2800" dirty="0"/>
              <a:t>parçasının bakış düzlemine </a:t>
            </a:r>
            <a:r>
              <a:rPr lang="tr-TR" altLang="tr-TR" sz="2800" dirty="0" err="1" smtClean="0"/>
              <a:t>ortogonal</a:t>
            </a:r>
            <a:r>
              <a:rPr lang="tr-TR" altLang="tr-TR" sz="2800" dirty="0"/>
              <a:t> (</a:t>
            </a:r>
            <a:r>
              <a:rPr lang="tr-TR" altLang="tr-TR" sz="2800" dirty="0" smtClean="0"/>
              <a:t>paralel) projeksiyonu</a:t>
            </a:r>
            <a:r>
              <a:rPr lang="tr-TR" altLang="tr-TR" sz="2800" dirty="0"/>
              <a:t> </a:t>
            </a:r>
            <a:r>
              <a:rPr lang="tr-TR" altLang="tr-TR" sz="2800" dirty="0" smtClean="0"/>
              <a:t>solda perspektif projeksiyonu ise sağda görülmektedir.</a:t>
            </a:r>
          </a:p>
          <a:p>
            <a:pPr marL="0" indent="0">
              <a:buNone/>
            </a:pPr>
            <a:endParaRPr lang="tr-TR" altLang="tr-TR" sz="2800" dirty="0"/>
          </a:p>
          <a:p>
            <a:endParaRPr lang="tr-TR" altLang="tr-TR" sz="2800" dirty="0" smtClean="0"/>
          </a:p>
        </p:txBody>
      </p:sp>
      <p:pic>
        <p:nvPicPr>
          <p:cNvPr id="5" name="AADGHMW0.jpg" descr="AADGHMW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4"/>
          <a:stretch/>
        </p:blipFill>
        <p:spPr bwMode="auto">
          <a:xfrm>
            <a:off x="4572000" y="3722722"/>
            <a:ext cx="4423089" cy="251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1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 err="1"/>
              <a:t>Ortogonal</a:t>
            </a:r>
            <a:r>
              <a:rPr lang="tr-TR" altLang="tr-TR" dirty="0"/>
              <a:t> </a:t>
            </a:r>
            <a:r>
              <a:rPr lang="tr-TR" altLang="tr-TR" dirty="0" smtClean="0"/>
              <a:t>Projeksiyon:</a:t>
            </a:r>
            <a:br>
              <a:rPr lang="tr-TR" altLang="tr-TR" dirty="0" smtClean="0"/>
            </a:br>
            <a:r>
              <a:rPr lang="tr-TR" altLang="tr-TR" dirty="0" smtClean="0"/>
              <a:t>Plan ve Cephe Görünümleri</a:t>
            </a:r>
            <a:endParaRPr lang="en-US" altLang="tr-TR" dirty="0" smtClean="0"/>
          </a:p>
        </p:txBody>
      </p:sp>
      <p:pic>
        <p:nvPicPr>
          <p:cNvPr id="47107" name="AADGHMZ0.jpg" descr="AADGHMZ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"/>
          <a:stretch/>
        </p:blipFill>
        <p:spPr bwMode="auto">
          <a:xfrm>
            <a:off x="3779912" y="2852936"/>
            <a:ext cx="5213449" cy="390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032448" cy="1440160"/>
          </a:xfrm>
        </p:spPr>
        <p:txBody>
          <a:bodyPr>
            <a:noAutofit/>
          </a:bodyPr>
          <a:lstStyle/>
          <a:p>
            <a:r>
              <a:rPr lang="tr-TR" altLang="tr-TR" sz="2200" dirty="0" smtClean="0"/>
              <a:t>Nesnelerin ön, yan ve arka </a:t>
            </a:r>
            <a:r>
              <a:rPr lang="tr-TR" altLang="tr-TR" sz="2200" dirty="0" err="1" smtClean="0"/>
              <a:t>ortogonal</a:t>
            </a:r>
            <a:r>
              <a:rPr lang="tr-TR" altLang="tr-TR" sz="2200" dirty="0" smtClean="0"/>
              <a:t> projeksiyonları cephe (dikey kesit) görünümü olarak adlandırılır. </a:t>
            </a:r>
          </a:p>
          <a:p>
            <a:r>
              <a:rPr lang="tr-TR" altLang="tr-TR" sz="2200" dirty="0"/>
              <a:t>Nesnelerin </a:t>
            </a:r>
            <a:r>
              <a:rPr lang="tr-TR" altLang="tr-TR" sz="2200" dirty="0" smtClean="0"/>
              <a:t>üst </a:t>
            </a:r>
            <a:r>
              <a:rPr lang="tr-TR" altLang="tr-TR" sz="2200" dirty="0" err="1" smtClean="0"/>
              <a:t>ortogonal</a:t>
            </a:r>
            <a:r>
              <a:rPr lang="tr-TR" altLang="tr-TR" sz="2200" dirty="0" smtClean="0"/>
              <a:t> </a:t>
            </a:r>
            <a:r>
              <a:rPr lang="tr-TR" altLang="tr-TR" sz="2200" dirty="0"/>
              <a:t>projeksiyonları </a:t>
            </a:r>
            <a:r>
              <a:rPr lang="tr-TR" altLang="tr-TR" sz="2200" dirty="0" smtClean="0"/>
              <a:t>plan (yatay kesit) </a:t>
            </a:r>
            <a:r>
              <a:rPr lang="tr-TR" altLang="tr-TR" sz="2200" dirty="0"/>
              <a:t>görünümü olarak adlandırılır. </a:t>
            </a:r>
            <a:endParaRPr lang="tr-TR" altLang="tr-TR" sz="2200" dirty="0" smtClean="0"/>
          </a:p>
          <a:p>
            <a:r>
              <a:rPr lang="tr-TR" altLang="tr-TR" sz="2200" dirty="0" smtClean="0"/>
              <a:t>Bir nesnenin plan ve cephe görünümlerini gösteren </a:t>
            </a:r>
            <a:r>
              <a:rPr lang="tr-TR" altLang="tr-TR" sz="2200" err="1" smtClean="0"/>
              <a:t>ortogonal</a:t>
            </a:r>
            <a:r>
              <a:rPr lang="tr-TR" altLang="tr-TR" sz="2200" smtClean="0"/>
              <a:t> projeksiyonlar</a:t>
            </a:r>
            <a:r>
              <a:rPr lang="en-US" altLang="tr-TR" sz="2200" smtClean="0"/>
              <a:t> şekilde verilmektedir</a:t>
            </a:r>
            <a:r>
              <a:rPr lang="tr-TR" altLang="tr-TR" sz="2200" smtClean="0"/>
              <a:t>.</a:t>
            </a:r>
            <a:endParaRPr lang="tr-TR" altLang="tr-TR" sz="2200" dirty="0" smtClean="0"/>
          </a:p>
        </p:txBody>
      </p:sp>
    </p:spTree>
    <p:extLst>
      <p:ext uri="{BB962C8B-B14F-4D97-AF65-F5344CB8AC3E}">
        <p14:creationId xmlns:p14="http://schemas.microsoft.com/office/powerpoint/2010/main" val="387113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3-B Bakış 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Bakış veya hayali kamera </a:t>
            </a:r>
            <a:r>
              <a:rPr lang="tr-TR" sz="2400" smtClean="0"/>
              <a:t>için </a:t>
            </a:r>
            <a:r>
              <a:rPr lang="en-US" sz="2400" smtClean="0"/>
              <a:t>bir </a:t>
            </a:r>
            <a:r>
              <a:rPr lang="tr-TR" sz="2400" smtClean="0"/>
              <a:t>koordinat </a:t>
            </a:r>
            <a:r>
              <a:rPr lang="tr-TR" sz="2400" dirty="0" smtClean="0"/>
              <a:t>çerçevesi ayarlanır.</a:t>
            </a:r>
          </a:p>
          <a:p>
            <a:r>
              <a:rPr lang="tr-TR" sz="2400" dirty="0" smtClean="0"/>
              <a:t>Böylece bakış düzleminin konum ve oryantasyonu belirlenir.</a:t>
            </a:r>
          </a:p>
          <a:p>
            <a:r>
              <a:rPr lang="tr-TR" sz="2400" dirty="0" smtClean="0"/>
              <a:t>Nesne tanımları önce kamera koordinatlarına dönüştürülür. </a:t>
            </a:r>
          </a:p>
          <a:p>
            <a:r>
              <a:rPr lang="tr-TR" sz="2400" dirty="0" smtClean="0"/>
              <a:t>Sonra bakış düzlemine iz düşümü (projeksiyonu) alınır. </a:t>
            </a:r>
            <a:endParaRPr lang="en-US" sz="2400" dirty="0"/>
          </a:p>
        </p:txBody>
      </p:sp>
      <p:pic>
        <p:nvPicPr>
          <p:cNvPr id="4" name="Picture 56" descr="00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10" y="4270973"/>
            <a:ext cx="1953563" cy="228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7" descr="00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632" y="4270973"/>
            <a:ext cx="3423057" cy="228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2209968" y="5998429"/>
            <a:ext cx="829832" cy="28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54" tIns="41477" rIns="82954" bIns="41477">
            <a:spAutoFit/>
          </a:bodyPr>
          <a:lstStyle>
            <a:lvl1pPr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1pPr>
            <a:lvl2pPr marL="742950" indent="-28575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2pPr>
            <a:lvl3pPr marL="1143000" indent="-22860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3pPr>
            <a:lvl4pPr marL="1600200" indent="-22860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4pPr>
            <a:lvl5pPr marL="2057400" indent="-228600"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2" charset="0"/>
                <a:ea typeface="Gothic" charset="0"/>
                <a:cs typeface="Gothic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tr-TR" sz="1300"/>
              <a:t>Position</a:t>
            </a:r>
          </a:p>
        </p:txBody>
      </p:sp>
      <p:grpSp>
        <p:nvGrpSpPr>
          <p:cNvPr id="7" name="Group 48"/>
          <p:cNvGrpSpPr>
            <a:grpSpLocks/>
          </p:cNvGrpSpPr>
          <p:nvPr/>
        </p:nvGrpSpPr>
        <p:grpSpPr bwMode="auto">
          <a:xfrm>
            <a:off x="2417426" y="4201875"/>
            <a:ext cx="829832" cy="552786"/>
            <a:chOff x="864" y="1632"/>
            <a:chExt cx="528" cy="384"/>
          </a:xfrm>
        </p:grpSpPr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960" y="1632"/>
              <a:ext cx="432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300"/>
                <a:t>Up vector</a:t>
              </a:r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 flipV="1">
              <a:off x="864" y="1632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3178105" y="4823757"/>
            <a:ext cx="829832" cy="492325"/>
            <a:chOff x="1392" y="2064"/>
            <a:chExt cx="480" cy="342"/>
          </a:xfrm>
        </p:grpSpPr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1392" y="2064"/>
              <a:ext cx="432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300"/>
                <a:t>Look vector</a:t>
              </a:r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1440" y="2400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3" name="Group 54"/>
          <p:cNvGrpSpPr>
            <a:grpSpLocks/>
          </p:cNvGrpSpPr>
          <p:nvPr/>
        </p:nvGrpSpPr>
        <p:grpSpPr bwMode="auto">
          <a:xfrm>
            <a:off x="4249972" y="5860231"/>
            <a:ext cx="1175595" cy="830618"/>
            <a:chOff x="2136" y="2784"/>
            <a:chExt cx="816" cy="577"/>
          </a:xfrm>
        </p:grpSpPr>
        <p:sp>
          <p:nvSpPr>
            <p:cNvPr id="14" name="Text Box 37"/>
            <p:cNvSpPr txBox="1">
              <a:spLocks noChangeArrowheads="1"/>
            </p:cNvSpPr>
            <p:nvPr/>
          </p:nvSpPr>
          <p:spPr bwMode="auto">
            <a:xfrm>
              <a:off x="2136" y="2880"/>
              <a:ext cx="816" cy="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300"/>
                <a:t>Front clipping plane</a:t>
              </a:r>
            </a:p>
          </p:txBody>
        </p:sp>
        <p:sp>
          <p:nvSpPr>
            <p:cNvPr id="15" name="Line 39"/>
            <p:cNvSpPr>
              <a:spLocks noChangeShapeType="1"/>
            </p:cNvSpPr>
            <p:nvPr/>
          </p:nvSpPr>
          <p:spPr bwMode="auto">
            <a:xfrm flipV="1">
              <a:off x="2568" y="2784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6" name="Group 53"/>
          <p:cNvGrpSpPr>
            <a:grpSpLocks/>
          </p:cNvGrpSpPr>
          <p:nvPr/>
        </p:nvGrpSpPr>
        <p:grpSpPr bwMode="auto">
          <a:xfrm>
            <a:off x="5633025" y="5860230"/>
            <a:ext cx="1175595" cy="630521"/>
            <a:chOff x="3096" y="2784"/>
            <a:chExt cx="816" cy="438"/>
          </a:xfrm>
        </p:grpSpPr>
        <p:sp>
          <p:nvSpPr>
            <p:cNvPr id="17" name="Text Box 38"/>
            <p:cNvSpPr txBox="1">
              <a:spLocks noChangeArrowheads="1"/>
            </p:cNvSpPr>
            <p:nvPr/>
          </p:nvSpPr>
          <p:spPr bwMode="auto">
            <a:xfrm>
              <a:off x="3096" y="2880"/>
              <a:ext cx="816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300"/>
                <a:t>Back clipping plane</a:t>
              </a:r>
            </a:p>
          </p:txBody>
        </p:sp>
        <p:sp>
          <p:nvSpPr>
            <p:cNvPr id="18" name="Line 40"/>
            <p:cNvSpPr>
              <a:spLocks noChangeShapeType="1"/>
            </p:cNvSpPr>
            <p:nvPr/>
          </p:nvSpPr>
          <p:spPr bwMode="auto">
            <a:xfrm flipH="1" flipV="1">
              <a:off x="3336" y="2784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9" name="Group 65"/>
          <p:cNvGrpSpPr>
            <a:grpSpLocks/>
          </p:cNvGrpSpPr>
          <p:nvPr/>
        </p:nvGrpSpPr>
        <p:grpSpPr bwMode="auto">
          <a:xfrm>
            <a:off x="5425567" y="4201875"/>
            <a:ext cx="1071866" cy="673708"/>
            <a:chOff x="2952" y="1632"/>
            <a:chExt cx="744" cy="468"/>
          </a:xfrm>
        </p:grpSpPr>
        <p:sp>
          <p:nvSpPr>
            <p:cNvPr id="20" name="Text Box 33"/>
            <p:cNvSpPr txBox="1">
              <a:spLocks noChangeArrowheads="1"/>
            </p:cNvSpPr>
            <p:nvPr/>
          </p:nvSpPr>
          <p:spPr bwMode="auto">
            <a:xfrm>
              <a:off x="3072" y="1632"/>
              <a:ext cx="624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300"/>
                <a:t>Width angle</a:t>
              </a:r>
            </a:p>
          </p:txBody>
        </p:sp>
        <p:cxnSp>
          <p:nvCxnSpPr>
            <p:cNvPr id="21" name="AutoShape 42"/>
            <p:cNvCxnSpPr>
              <a:cxnSpLocks noChangeShapeType="1"/>
            </p:cNvCxnSpPr>
            <p:nvPr/>
          </p:nvCxnSpPr>
          <p:spPr bwMode="auto">
            <a:xfrm>
              <a:off x="2952" y="1968"/>
              <a:ext cx="384" cy="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Group 52"/>
          <p:cNvGrpSpPr>
            <a:grpSpLocks/>
          </p:cNvGrpSpPr>
          <p:nvPr/>
        </p:nvGrpSpPr>
        <p:grpSpPr bwMode="auto">
          <a:xfrm>
            <a:off x="6186246" y="4961955"/>
            <a:ext cx="1002714" cy="788872"/>
            <a:chOff x="3480" y="2160"/>
            <a:chExt cx="576" cy="548"/>
          </a:xfrm>
        </p:grpSpPr>
        <p:sp>
          <p:nvSpPr>
            <p:cNvPr id="23" name="Text Box 36"/>
            <p:cNvSpPr txBox="1">
              <a:spLocks noChangeArrowheads="1"/>
            </p:cNvSpPr>
            <p:nvPr/>
          </p:nvSpPr>
          <p:spPr bwMode="auto">
            <a:xfrm>
              <a:off x="3624" y="2256"/>
              <a:ext cx="432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1pPr>
              <a:lvl2pPr marL="742950" indent="-28575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2pPr>
              <a:lvl3pPr marL="11430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3pPr>
              <a:lvl4pPr marL="16002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4pPr>
              <a:lvl5pPr marL="2057400" indent="-228600"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pitchFamily="32" charset="0"/>
                  <a:ea typeface="Gothic" charset="0"/>
                  <a:cs typeface="Gothic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 sz="1300"/>
                <a:t>Height angle</a:t>
              </a:r>
            </a:p>
          </p:txBody>
        </p:sp>
        <p:cxnSp>
          <p:nvCxnSpPr>
            <p:cNvPr id="24" name="AutoShape 45"/>
            <p:cNvCxnSpPr>
              <a:cxnSpLocks noChangeShapeType="1"/>
            </p:cNvCxnSpPr>
            <p:nvPr/>
          </p:nvCxnSpPr>
          <p:spPr bwMode="auto">
            <a:xfrm rot="16200000" flipH="1">
              <a:off x="3207" y="2433"/>
              <a:ext cx="548" cy="1"/>
            </a:xfrm>
            <a:prstGeom prst="curvedConnector5">
              <a:avLst>
                <a:gd name="adj1" fmla="val 1458"/>
                <a:gd name="adj2" fmla="val 9499995"/>
                <a:gd name="adj3" fmla="val 94343"/>
              </a:avLst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7699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smtClean="0"/>
              <a:t>İzometrik </a:t>
            </a:r>
            <a:r>
              <a:rPr lang="tr-TR" altLang="tr-TR" dirty="0" smtClean="0"/>
              <a:t>Projeksiyon</a:t>
            </a:r>
            <a:endParaRPr lang="en-US" altLang="tr-TR" dirty="0" smtClean="0"/>
          </a:p>
        </p:txBody>
      </p:sp>
      <p:pic>
        <p:nvPicPr>
          <p:cNvPr id="49155" name="AADGHNA0.jpg" descr="AADGHNA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4"/>
          <a:stretch/>
        </p:blipFill>
        <p:spPr bwMode="auto">
          <a:xfrm>
            <a:off x="4459714" y="4645414"/>
            <a:ext cx="4176464" cy="210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2880320"/>
          </a:xfrm>
        </p:spPr>
        <p:txBody>
          <a:bodyPr>
            <a:noAutofit/>
          </a:bodyPr>
          <a:lstStyle/>
          <a:p>
            <a:r>
              <a:rPr lang="tr-TR" altLang="tr-TR" sz="2000" dirty="0" err="1" smtClean="0"/>
              <a:t>Aksonometrik</a:t>
            </a:r>
            <a:r>
              <a:rPr lang="tr-TR" altLang="tr-TR" sz="2000" dirty="0" smtClean="0"/>
              <a:t> </a:t>
            </a:r>
            <a:r>
              <a:rPr lang="tr-TR" altLang="tr-TR" sz="2000" dirty="0" err="1" smtClean="0"/>
              <a:t>ortogonal</a:t>
            </a:r>
            <a:r>
              <a:rPr lang="tr-TR" altLang="tr-TR" sz="2000" dirty="0" smtClean="0"/>
              <a:t> projeksiyon bir nesnenin birden fazla yüzünü gösterir. </a:t>
            </a:r>
          </a:p>
          <a:p>
            <a:r>
              <a:rPr lang="tr-TR" altLang="tr-TR" sz="2000" dirty="0" smtClean="0"/>
              <a:t>En yaygın kullanılan </a:t>
            </a:r>
            <a:r>
              <a:rPr lang="tr-TR" altLang="tr-TR" sz="2000" dirty="0" err="1" smtClean="0"/>
              <a:t>aksonometrik</a:t>
            </a:r>
            <a:r>
              <a:rPr lang="tr-TR" altLang="tr-TR" sz="2000" dirty="0" smtClean="0"/>
              <a:t> </a:t>
            </a:r>
            <a:r>
              <a:rPr lang="tr-TR" altLang="tr-TR" sz="2000" dirty="0" err="1"/>
              <a:t>ortogonal</a:t>
            </a:r>
            <a:r>
              <a:rPr lang="tr-TR" altLang="tr-TR" sz="2000" dirty="0"/>
              <a:t> projeksiyon </a:t>
            </a:r>
            <a:r>
              <a:rPr lang="tr-TR" altLang="tr-TR" sz="2000" dirty="0" err="1" smtClean="0"/>
              <a:t>izometrik</a:t>
            </a:r>
            <a:r>
              <a:rPr lang="tr-TR" altLang="tr-TR" sz="2000" dirty="0" smtClean="0"/>
              <a:t> projeksiyondur.</a:t>
            </a:r>
          </a:p>
          <a:p>
            <a:pPr lvl="1"/>
            <a:r>
              <a:rPr lang="tr-TR" altLang="tr-TR" sz="1600" dirty="0" smtClean="0"/>
              <a:t>Bakış </a:t>
            </a:r>
            <a:r>
              <a:rPr lang="tr-TR" altLang="tr-TR" sz="1600" smtClean="0"/>
              <a:t>düzleminin </a:t>
            </a:r>
            <a:endParaRPr lang="en-US" altLang="tr-TR" sz="1600" smtClean="0"/>
          </a:p>
          <a:p>
            <a:pPr lvl="2"/>
            <a:r>
              <a:rPr lang="tr-TR" altLang="tr-TR" sz="1200" smtClean="0"/>
              <a:t>nesnenin </a:t>
            </a:r>
            <a:r>
              <a:rPr lang="tr-TR" altLang="tr-TR" sz="1200" dirty="0" smtClean="0"/>
              <a:t>tanımlandığı tüm koordinat </a:t>
            </a:r>
            <a:r>
              <a:rPr lang="tr-TR" altLang="tr-TR" sz="1200" smtClean="0"/>
              <a:t>eksenlerini </a:t>
            </a:r>
            <a:r>
              <a:rPr lang="en-US" altLang="tr-TR" sz="1200" smtClean="0"/>
              <a:t>(x, y, z)</a:t>
            </a:r>
          </a:p>
          <a:p>
            <a:pPr lvl="2"/>
            <a:r>
              <a:rPr lang="tr-TR" altLang="tr-TR" sz="1200" smtClean="0"/>
              <a:t>orijinden </a:t>
            </a:r>
            <a:r>
              <a:rPr lang="en-US" altLang="tr-TR" sz="1200" smtClean="0"/>
              <a:t>(0, 0, 0) </a:t>
            </a:r>
            <a:r>
              <a:rPr lang="tr-TR" altLang="tr-TR" sz="1200" smtClean="0"/>
              <a:t>eş </a:t>
            </a:r>
            <a:r>
              <a:rPr lang="tr-TR" altLang="tr-TR" sz="1200" dirty="0" smtClean="0"/>
              <a:t>uzaklıkta kesecek şekilde hizalanmasıyla oluşur.</a:t>
            </a:r>
          </a:p>
          <a:p>
            <a:pPr lvl="1"/>
            <a:r>
              <a:rPr lang="tr-TR" altLang="tr-TR" sz="1600" dirty="0" err="1" smtClean="0"/>
              <a:t>İzometrik</a:t>
            </a:r>
            <a:r>
              <a:rPr lang="tr-TR" altLang="tr-TR" sz="1600" dirty="0" smtClean="0"/>
              <a:t> </a:t>
            </a:r>
            <a:r>
              <a:rPr lang="tr-TR" altLang="tr-TR" sz="1600" dirty="0"/>
              <a:t>bakış </a:t>
            </a:r>
            <a:r>
              <a:rPr lang="tr-TR" altLang="tr-TR" sz="1600" dirty="0" smtClean="0"/>
              <a:t>için her biri bir sekizlikte olmak üzere 8 </a:t>
            </a:r>
            <a:r>
              <a:rPr lang="tr-TR" altLang="tr-TR" sz="1600" dirty="0"/>
              <a:t>farklı konum vardır</a:t>
            </a:r>
            <a:r>
              <a:rPr lang="tr-TR" altLang="tr-TR" sz="1600" dirty="0" smtClean="0"/>
              <a:t>.</a:t>
            </a:r>
          </a:p>
          <a:p>
            <a:pPr lvl="1"/>
            <a:r>
              <a:rPr lang="tr-TR" altLang="tr-TR" sz="1600" dirty="0"/>
              <a:t>Genel </a:t>
            </a:r>
            <a:r>
              <a:rPr lang="tr-TR" altLang="tr-TR" sz="1600" dirty="0" err="1"/>
              <a:t>aksonometrik</a:t>
            </a:r>
            <a:r>
              <a:rPr lang="tr-TR" altLang="tr-TR" sz="1600" dirty="0"/>
              <a:t> bakış için koordinat eksenlerindeki ölçeklemeler farklı olur</a:t>
            </a:r>
            <a:r>
              <a:rPr lang="tr-TR" altLang="tr-TR" sz="1600" dirty="0" smtClean="0"/>
              <a:t>.</a:t>
            </a:r>
          </a:p>
          <a:p>
            <a:r>
              <a:rPr lang="tr-TR" altLang="tr-TR" sz="2000" dirty="0" smtClean="0"/>
              <a:t>Bakış düzlemi normal vektörü küp köşegeniyle hizalandığında bir </a:t>
            </a:r>
            <a:r>
              <a:rPr lang="tr-TR" altLang="tr-TR" sz="2000" dirty="0" err="1" smtClean="0"/>
              <a:t>kübün</a:t>
            </a:r>
            <a:r>
              <a:rPr lang="tr-TR" altLang="tr-TR" sz="2000" dirty="0" smtClean="0"/>
              <a:t> </a:t>
            </a:r>
            <a:r>
              <a:rPr lang="tr-TR" altLang="tr-TR" sz="2000" err="1" smtClean="0"/>
              <a:t>izometrik</a:t>
            </a:r>
            <a:r>
              <a:rPr lang="tr-TR" altLang="tr-TR" sz="2000" smtClean="0"/>
              <a:t> projeksiyonu</a:t>
            </a:r>
            <a:r>
              <a:rPr lang="en-US" altLang="tr-TR" sz="2000"/>
              <a:t> </a:t>
            </a:r>
            <a:r>
              <a:rPr lang="en-US" altLang="tr-TR" sz="2000" smtClean="0"/>
              <a:t>şekilde görülmektedir</a:t>
            </a:r>
            <a:r>
              <a:rPr lang="tr-TR" altLang="tr-TR" sz="2000" smtClean="0"/>
              <a:t>.</a:t>
            </a:r>
            <a:endParaRPr lang="tr-TR" altLang="tr-TR" sz="1600" dirty="0" smtClean="0"/>
          </a:p>
        </p:txBody>
      </p:sp>
    </p:spTree>
    <p:extLst>
      <p:ext uri="{BB962C8B-B14F-4D97-AF65-F5344CB8AC3E}">
        <p14:creationId xmlns:p14="http://schemas.microsoft.com/office/powerpoint/2010/main" val="24277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err="1" smtClean="0"/>
              <a:t>Ortogonal</a:t>
            </a:r>
            <a:r>
              <a:rPr lang="tr-TR" altLang="tr-TR" dirty="0" smtClean="0"/>
              <a:t> Projeksiyon</a:t>
            </a:r>
            <a:endParaRPr lang="en-US" altLang="tr-TR" dirty="0" smtClean="0"/>
          </a:p>
        </p:txBody>
      </p:sp>
      <p:pic>
        <p:nvPicPr>
          <p:cNvPr id="51203" name="AADGHXP0.jpg" descr="AADGHXP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7"/>
          <a:stretch/>
        </p:blipFill>
        <p:spPr bwMode="auto">
          <a:xfrm>
            <a:off x="2699792" y="3573016"/>
            <a:ext cx="6275040" cy="314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1440160"/>
              </a:xfrm>
            </p:spPr>
            <p:txBody>
              <a:bodyPr>
                <a:no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sz="2000" b="0" i="1" smtClean="0">
                            <a:latin typeface="Cambria Math"/>
                          </a:rPr>
                          <m:t>𝑣𝑖𝑒𝑤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eksenine paralel bir projeksiyon doğrultusunda uzaydaki bir </a:t>
                </a:r>
                <a:r>
                  <a:rPr lang="tr-TR" altLang="tr-TR" sz="2000" dirty="0"/>
                  <a:t>(x, y, z) </a:t>
                </a:r>
                <a:r>
                  <a:rPr lang="tr-TR" altLang="tr-TR" sz="2000" dirty="0" smtClean="0"/>
                  <a:t>konumunun </a:t>
                </a:r>
                <a:r>
                  <a:rPr lang="tr-TR" altLang="tr-TR" sz="2000" dirty="0"/>
                  <a:t>bakış </a:t>
                </a:r>
                <a:r>
                  <a:rPr lang="tr-TR" altLang="tr-TR" sz="2000" dirty="0" smtClean="0"/>
                  <a:t>düzlemine dik (</a:t>
                </a:r>
                <a:r>
                  <a:rPr lang="tr-TR" altLang="tr-TR" sz="2000" dirty="0" err="1" smtClean="0"/>
                  <a:t>ortogonal</a:t>
                </a:r>
                <a:r>
                  <a:rPr lang="tr-TR" altLang="tr-TR" sz="2000" dirty="0" smtClean="0"/>
                  <a:t>) projeksiyonu şu denklemlerle sağlanır.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20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20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𝑥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20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2000" i="1">
                          <a:latin typeface="Cambria Math"/>
                        </a:rPr>
                        <m:t>=</m:t>
                      </m:r>
                      <m:r>
                        <a:rPr lang="tr-TR" altLang="tr-TR" sz="20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tr-TR" altLang="tr-TR" sz="20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</a:rPr>
                      <m:t>𝑧</m:t>
                    </m:r>
                    <m:r>
                      <a:rPr lang="tr-TR" altLang="tr-TR" sz="2000" i="1">
                        <a:latin typeface="Cambria Math"/>
                      </a:rPr>
                      <m:t> </m:t>
                    </m:r>
                  </m:oMath>
                </a14:m>
                <a:r>
                  <a:rPr lang="tr-TR" altLang="tr-TR" sz="2000" dirty="0" smtClean="0"/>
                  <a:t>koordinat bilgisi görünürlük belirleme süreçlerinde kullanılmak üzere projeksiyondan sonra saklanır.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1440160"/>
              </a:xfrm>
              <a:blipFill rotWithShape="1">
                <a:blip r:embed="rId4"/>
                <a:stretch>
                  <a:fillRect l="-679" t="-2119" r="-755" b="-47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6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smtClean="0"/>
              <a:t>Bakış </a:t>
            </a:r>
            <a:r>
              <a:rPr lang="tr-TR" altLang="tr-TR" dirty="0" smtClean="0"/>
              <a:t>Düzleminde Kırpma Penceresi</a:t>
            </a:r>
            <a:endParaRPr lang="en-US" altLang="tr-TR" dirty="0" smtClean="0"/>
          </a:p>
        </p:txBody>
      </p:sp>
      <p:pic>
        <p:nvPicPr>
          <p:cNvPr id="53251" name="AADGHXQ0.jpg" descr="AADGHXQ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4"/>
          <a:stretch/>
        </p:blipFill>
        <p:spPr bwMode="auto">
          <a:xfrm>
            <a:off x="4020300" y="3789041"/>
            <a:ext cx="4973824" cy="273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563833" cy="43924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tr-TR" altLang="tr-TR" sz="2400" smtClean="0"/>
                  <a:t>Dikdörtgen şekli</a:t>
                </a:r>
                <a:r>
                  <a:rPr lang="en-US" altLang="tr-TR" sz="2400" smtClean="0"/>
                  <a:t>n</a:t>
                </a:r>
                <a:r>
                  <a:rPr lang="tr-TR" altLang="tr-TR" sz="2400" smtClean="0"/>
                  <a:t>deki </a:t>
                </a:r>
                <a:r>
                  <a:rPr lang="tr-TR" altLang="tr-TR" sz="2400" dirty="0" smtClean="0"/>
                  <a:t>kırpma penceresi bir nevi kameranın bakış açısı genişliğini tanımlamada kullanılır.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tr-TR" altLang="tr-TR" sz="2400" dirty="0" smtClean="0"/>
                  <a:t>Üç boyutlu bakışta kırpma penceresi bakış düzleminde bakış çerçevesine kenarları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𝑣𝑖𝑒𝑤</m:t>
                        </m:r>
                      </m:sub>
                    </m:sSub>
                    <m:r>
                      <a:rPr lang="tr-TR" altLang="tr-TR" sz="2400" i="1">
                        <a:latin typeface="Cambria Math"/>
                      </a:rPr>
                      <m:t> </m:t>
                    </m:r>
                  </m:oMath>
                </a14:m>
                <a:r>
                  <a:rPr lang="tr-TR" altLang="tr-TR" sz="2400" dirty="0" smtClean="0"/>
                  <a:t>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400" i="1">
                            <a:latin typeface="Cambria Math"/>
                          </a:rPr>
                          <m:t>𝑣𝑖𝑒𝑤</m:t>
                        </m:r>
                      </m:sub>
                    </m:sSub>
                    <m:r>
                      <a:rPr lang="tr-TR" altLang="tr-TR" sz="2400" i="1">
                        <a:latin typeface="Cambria Math"/>
                      </a:rPr>
                      <m:t> </m:t>
                    </m:r>
                  </m:oMath>
                </a14:m>
                <a:r>
                  <a:rPr lang="tr-TR" altLang="tr-TR" sz="2400" dirty="0" smtClean="0"/>
                  <a:t>eksenleriyle </a:t>
                </a:r>
                <a:r>
                  <a:rPr lang="tr-TR" altLang="tr-TR" sz="2400" dirty="0" err="1" smtClean="0"/>
                  <a:t>hizalı</a:t>
                </a:r>
                <a:r>
                  <a:rPr lang="tr-TR" altLang="tr-TR" sz="2400" dirty="0" smtClean="0"/>
                  <a:t> olacak şekilde yerleştirilir.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tr-TR" altLang="tr-TR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563833" cy="4392488"/>
              </a:xfrm>
              <a:blipFill>
                <a:blip r:embed="rId4"/>
                <a:stretch>
                  <a:fillRect l="-996" t="-1111" r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Dikdörtgen 1"/>
              <p:cNvSpPr/>
              <p:nvPr/>
            </p:nvSpPr>
            <p:spPr>
              <a:xfrm>
                <a:off x="395535" y="3945333"/>
                <a:ext cx="4572000" cy="1938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>
                            <a:latin typeface="Cambria Math"/>
                          </a:rPr>
                          <m:t>(</m:t>
                        </m:r>
                        <m:r>
                          <a:rPr lang="tr-TR" altLang="tr-TR" sz="2400" smtClean="0">
                            <a:latin typeface="Cambria Math"/>
                          </a:rPr>
                          <m:t>𝑥</m:t>
                        </m:r>
                        <m:r>
                          <a:rPr lang="tr-TR" altLang="tr-TR" sz="240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tr-TR" altLang="tr-TR" sz="2400">
                            <a:latin typeface="Cambria Math"/>
                          </a:rPr>
                          <m:t>𝑚𝑖𝑛</m:t>
                        </m:r>
                      </m:sub>
                    </m:sSub>
                    <m:r>
                      <a:rPr lang="tr-TR" altLang="tr-TR" sz="240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>
                            <a:latin typeface="Cambria Math"/>
                          </a:rPr>
                          <m:t>𝑦𝑤</m:t>
                        </m:r>
                      </m:e>
                      <m:sub>
                        <m:r>
                          <a:rPr lang="tr-TR" altLang="tr-TR" sz="2400">
                            <a:latin typeface="Cambria Math"/>
                          </a:rPr>
                          <m:t>𝑚𝑖𝑛</m:t>
                        </m:r>
                      </m:sub>
                    </m:sSub>
                    <m:r>
                      <a:rPr lang="tr-TR" altLang="tr-TR" sz="240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400" dirty="0"/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>
                            <a:latin typeface="Cambria Math"/>
                          </a:rPr>
                          <m:t>(</m:t>
                        </m:r>
                        <m:r>
                          <a:rPr lang="tr-TR" altLang="tr-TR" sz="2400">
                            <a:latin typeface="Cambria Math"/>
                          </a:rPr>
                          <m:t>𝑥𝑤</m:t>
                        </m:r>
                      </m:e>
                      <m:sub>
                        <m:r>
                          <a:rPr lang="tr-TR" altLang="tr-TR" sz="240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tr-TR" altLang="tr-TR" sz="240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400">
                            <a:latin typeface="Cambria Math"/>
                          </a:rPr>
                          <m:t>𝑦𝑤</m:t>
                        </m:r>
                      </m:e>
                      <m:sub>
                        <m:r>
                          <a:rPr lang="tr-TR" altLang="tr-TR" sz="240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tr-TR" altLang="tr-TR" sz="240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2400" dirty="0"/>
                  <a:t> sınırları </a:t>
                </a:r>
                <a:r>
                  <a:rPr lang="tr-TR" altLang="tr-TR" sz="2400" dirty="0" err="1"/>
                  <a:t>ortogonal</a:t>
                </a:r>
                <a:r>
                  <a:rPr lang="tr-TR" altLang="tr-TR" sz="2400" dirty="0"/>
                  <a:t> projeksiyon bakış hacmi olarak adlandırılan kırpma bölgesini tanımlar.</a:t>
                </a:r>
              </a:p>
            </p:txBody>
          </p:sp>
        </mc:Choice>
        <mc:Fallback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5" y="3945333"/>
                <a:ext cx="4572000" cy="1938992"/>
              </a:xfrm>
              <a:prstGeom prst="rect">
                <a:avLst/>
              </a:prstGeom>
              <a:blipFill>
                <a:blip r:embed="rId5"/>
                <a:stretch>
                  <a:fillRect l="-1867" t="-2516" r="-3333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smtClean="0"/>
              <a:t>Sonsuz </a:t>
            </a:r>
            <a:r>
              <a:rPr lang="tr-TR" altLang="tr-TR" dirty="0" smtClean="0"/>
              <a:t>Bakış Hacmi</a:t>
            </a:r>
            <a:endParaRPr lang="en-US" altLang="tr-TR" dirty="0" smtClean="0"/>
          </a:p>
        </p:txBody>
      </p:sp>
      <p:pic>
        <p:nvPicPr>
          <p:cNvPr id="55299" name="AADGHXR0.jpg" descr="AADGHXR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2"/>
          <a:stretch/>
        </p:blipFill>
        <p:spPr bwMode="auto">
          <a:xfrm>
            <a:off x="2699792" y="4243708"/>
            <a:ext cx="6295488" cy="259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2088232"/>
          </a:xfrm>
        </p:spPr>
        <p:txBody>
          <a:bodyPr>
            <a:noAutofit/>
          </a:bodyPr>
          <a:lstStyle/>
          <a:p>
            <a:pPr algn="just"/>
            <a:r>
              <a:rPr lang="tr-TR" altLang="tr-TR" sz="2400" smtClean="0"/>
              <a:t>Kırpma </a:t>
            </a:r>
            <a:r>
              <a:rPr lang="tr-TR" altLang="tr-TR" sz="2400" smtClean="0"/>
              <a:t>sınırları </a:t>
            </a:r>
            <a:r>
              <a:rPr lang="tr-TR" altLang="tr-TR" sz="2400" dirty="0" smtClean="0"/>
              <a:t>projeksiyon doğruları boyunca uzanan </a:t>
            </a:r>
            <a:r>
              <a:rPr lang="tr-TR" altLang="tr-TR" sz="2400" smtClean="0"/>
              <a:t>düzlemler </a:t>
            </a:r>
            <a:r>
              <a:rPr lang="en-US" altLang="tr-TR" sz="2400" smtClean="0"/>
              <a:t>oluşturur ve bu düzlemler</a:t>
            </a:r>
            <a:r>
              <a:rPr lang="tr-TR" altLang="tr-TR" sz="2400" smtClean="0"/>
              <a:t> </a:t>
            </a:r>
            <a:r>
              <a:rPr lang="tr-TR" altLang="tr-TR" sz="2400" dirty="0"/>
              <a:t>bakış düzlemine diktir</a:t>
            </a:r>
            <a:r>
              <a:rPr lang="tr-TR" altLang="tr-TR" sz="2400" dirty="0" smtClean="0"/>
              <a:t>.</a:t>
            </a:r>
          </a:p>
          <a:p>
            <a:pPr algn="just"/>
            <a:r>
              <a:rPr lang="tr-TR" altLang="tr-TR" sz="2400" dirty="0"/>
              <a:t>Sonsuz </a:t>
            </a:r>
            <a:r>
              <a:rPr lang="tr-TR" altLang="tr-TR" sz="2400" dirty="0" err="1"/>
              <a:t>ortogonal</a:t>
            </a:r>
            <a:r>
              <a:rPr lang="tr-TR" altLang="tr-TR" sz="2400" dirty="0"/>
              <a:t> </a:t>
            </a:r>
            <a:r>
              <a:rPr lang="tr-TR" altLang="tr-TR" sz="2400" dirty="0" smtClean="0"/>
              <a:t>projeksiyon için </a:t>
            </a:r>
            <a:r>
              <a:rPr lang="tr-TR" altLang="tr-TR" sz="2400" dirty="0"/>
              <a:t>bakış </a:t>
            </a:r>
            <a:r>
              <a:rPr lang="tr-TR" altLang="tr-TR" sz="2400" dirty="0" smtClean="0"/>
              <a:t>hacmini belirleyen kırpma </a:t>
            </a:r>
            <a:r>
              <a:rPr lang="tr-TR" altLang="tr-TR" sz="2400"/>
              <a:t>penceresinin </a:t>
            </a:r>
            <a:r>
              <a:rPr lang="tr-TR" altLang="tr-TR" sz="2400" smtClean="0"/>
              <a:t>yan</a:t>
            </a:r>
            <a:r>
              <a:rPr lang="en-US" altLang="tr-TR" sz="2400" smtClean="0"/>
              <a:t>dan</a:t>
            </a:r>
            <a:r>
              <a:rPr lang="tr-TR" altLang="tr-TR" sz="2400" smtClean="0"/>
              <a:t> </a:t>
            </a:r>
            <a:r>
              <a:rPr lang="tr-TR" altLang="tr-TR" sz="2400" dirty="0"/>
              <a:t>ve üstten görünümü sol ve sağ şekillerde verilmiştir.</a:t>
            </a:r>
            <a:endParaRPr lang="en-US" sz="2400" dirty="0"/>
          </a:p>
          <a:p>
            <a:pPr algn="just"/>
            <a:endParaRPr lang="tr-TR" altLang="tr-TR" sz="2400" dirty="0"/>
          </a:p>
          <a:p>
            <a:pPr algn="just"/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18758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Sınırlı Bakış Hacmi</a:t>
            </a:r>
            <a:endParaRPr lang="en-US" altLang="tr-TR" dirty="0" smtClean="0"/>
          </a:p>
        </p:txBody>
      </p:sp>
      <p:pic>
        <p:nvPicPr>
          <p:cNvPr id="57347" name="AADGHXS0.jpg" descr="AADGHX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3"/>
          <a:stretch/>
        </p:blipFill>
        <p:spPr bwMode="auto">
          <a:xfrm>
            <a:off x="4515521" y="2924944"/>
            <a:ext cx="4628479" cy="30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352928" cy="144016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𝑣𝑖𝑒𝑤</m:t>
                        </m:r>
                      </m:sub>
                    </m:sSub>
                  </m:oMath>
                </a14:m>
                <a:r>
                  <a:rPr lang="tr-TR" altLang="tr-TR" sz="1800" dirty="0"/>
                  <a:t> </a:t>
                </a:r>
                <a:r>
                  <a:rPr lang="tr-TR" altLang="tr-TR" sz="1800" dirty="0" smtClean="0"/>
                  <a:t>doğrultusundaki </a:t>
                </a:r>
                <a:r>
                  <a:rPr lang="tr-TR" altLang="tr-TR" sz="1800" dirty="0" err="1" smtClean="0"/>
                  <a:t>ortogonal</a:t>
                </a:r>
                <a:r>
                  <a:rPr lang="tr-TR" altLang="tr-TR" sz="1800" dirty="0" smtClean="0"/>
                  <a:t> bakış hacmi bakış düzlemine paralel bir veya iki sınırlayıcı düzlem seçilerek sınırlandırılabilir.</a:t>
                </a:r>
              </a:p>
              <a:p>
                <a:r>
                  <a:rPr lang="tr-TR" altLang="tr-TR" sz="1800" dirty="0" smtClean="0"/>
                  <a:t>Bu iki düzlem yakın-uzak kırpma düzlemleri veya ön-arka kırpma düzlemleri olarak adlandırılır.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352928" cy="1440160"/>
              </a:xfrm>
              <a:blipFill rotWithShape="1">
                <a:blip r:embed="rId4"/>
                <a:stretch>
                  <a:fillRect l="-511" t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395536" y="3068960"/>
                <a:ext cx="4572000" cy="305474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altLang="tr-TR" smtClean="0"/>
                  <a:t>Yalnızca b</a:t>
                </a:r>
                <a:r>
                  <a:rPr lang="tr-TR" altLang="tr-TR" smtClean="0"/>
                  <a:t>u </a:t>
                </a:r>
                <a:r>
                  <a:rPr lang="tr-TR" altLang="tr-TR" dirty="0"/>
                  <a:t>iki düzlem arasında kalan </a:t>
                </a:r>
                <a:r>
                  <a:rPr lang="tr-TR" altLang="tr-TR"/>
                  <a:t>nesneler </a:t>
                </a:r>
                <a:r>
                  <a:rPr lang="tr-TR" altLang="tr-TR" smtClean="0"/>
                  <a:t>gösterilir</a:t>
                </a:r>
                <a:r>
                  <a:rPr lang="tr-TR" altLang="tr-TR" dirty="0"/>
                  <a:t>.</a:t>
                </a:r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tr-TR" altLang="tr-TR" dirty="0"/>
                  <a:t>Negatif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>
                            <a:latin typeface="Cambria Math"/>
                          </a:rPr>
                          <m:t>𝑣𝑖𝑒𝑤</m:t>
                        </m:r>
                      </m:sub>
                    </m:sSub>
                  </m:oMath>
                </a14:m>
                <a:r>
                  <a:rPr lang="tr-TR" altLang="tr-TR" dirty="0"/>
                  <a:t> doğrultusundaki bakış yönüyle genellikle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>
                            <a:latin typeface="Cambria Math"/>
                          </a:rPr>
                          <m:t>𝑓𝑎𝑟</m:t>
                        </m:r>
                      </m:sub>
                    </m:sSub>
                    <m:r>
                      <a:rPr lang="tr-TR" altLang="tr-TR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>
                            <a:latin typeface="Cambria Math"/>
                          </a:rPr>
                          <m:t>𝑛𝑒𝑎𝑟</m:t>
                        </m:r>
                      </m:sub>
                    </m:sSub>
                  </m:oMath>
                </a14:m>
                <a:r>
                  <a:rPr lang="tr-TR" altLang="tr-TR" dirty="0"/>
                  <a:t> olur.</a:t>
                </a:r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tr-TR" altLang="tr-TR" dirty="0"/>
                  <a:t>Yakın düzlemin «önündeki» bakış düzlemiyle tanımlanmış sınırlı </a:t>
                </a:r>
                <a:r>
                  <a:rPr lang="tr-TR" altLang="tr-TR" dirty="0" err="1"/>
                  <a:t>ortogonal</a:t>
                </a:r>
                <a:r>
                  <a:rPr lang="tr-TR" altLang="tr-TR" dirty="0"/>
                  <a:t> bakış hacmi şekilde görülmektedir</a:t>
                </a:r>
                <a:r>
                  <a:rPr lang="tr-TR" altLang="tr-TR" dirty="0" smtClean="0"/>
                  <a:t>.</a:t>
                </a:r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tr-TR" altLang="tr-TR" dirty="0" smtClean="0"/>
                  <a:t>Bakış düzlemi iki düzleme nazaran herhangi bir konumda olabilse de </a:t>
                </a:r>
                <a:r>
                  <a:rPr lang="tr-TR" altLang="tr-TR" dirty="0"/>
                  <a:t>genellikle </a:t>
                </a:r>
                <a:r>
                  <a:rPr lang="tr-TR" altLang="tr-TR" dirty="0" smtClean="0"/>
                  <a:t>yakın kırpma düzlemiyle çakışık kabul edilir.</a:t>
                </a:r>
                <a:endParaRPr lang="tr-TR" altLang="tr-TR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068960"/>
                <a:ext cx="4572000" cy="3054747"/>
              </a:xfrm>
              <a:prstGeom prst="rect">
                <a:avLst/>
              </a:prstGeom>
              <a:blipFill>
                <a:blip r:embed="rId5"/>
                <a:stretch>
                  <a:fillRect l="-933" t="-996" r="-1867" b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Ekran Koordinat Çerçevesi</a:t>
            </a:r>
            <a:endParaRPr lang="en-US" altLang="tr-TR" dirty="0" smtClean="0"/>
          </a:p>
        </p:txBody>
      </p:sp>
      <p:pic>
        <p:nvPicPr>
          <p:cNvPr id="59395" name="AADGHXT0.jpg" descr="AADGHX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8"/>
          <a:stretch/>
        </p:blipFill>
        <p:spPr bwMode="auto">
          <a:xfrm>
            <a:off x="4860032" y="3812439"/>
            <a:ext cx="3626804" cy="296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5"/>
            <a:ext cx="8075240" cy="2039623"/>
          </a:xfrm>
        </p:spPr>
        <p:txBody>
          <a:bodyPr>
            <a:noAutofit/>
          </a:bodyPr>
          <a:lstStyle/>
          <a:p>
            <a:pPr algn="just"/>
            <a:r>
              <a:rPr lang="tr-TR" altLang="tr-TR" sz="2000" dirty="0" smtClean="0"/>
              <a:t>İz düşümü alınan 3-B </a:t>
            </a:r>
            <a:r>
              <a:rPr lang="tr-TR" altLang="tr-TR" sz="2000" dirty="0"/>
              <a:t>sahne koordinat noktaları </a:t>
            </a:r>
            <a:r>
              <a:rPr lang="tr-TR" altLang="tr-TR" sz="2000" dirty="0" smtClean="0"/>
              <a:t>kırpma işleminden sonra normalleştirilmiş </a:t>
            </a:r>
            <a:r>
              <a:rPr lang="tr-TR" altLang="tr-TR" sz="2000" dirty="0"/>
              <a:t>uzay konumlarına çevrilir</a:t>
            </a:r>
            <a:r>
              <a:rPr lang="tr-TR" altLang="tr-TR" sz="2000" dirty="0" smtClean="0"/>
              <a:t>.</a:t>
            </a:r>
          </a:p>
          <a:p>
            <a:pPr algn="just"/>
            <a:r>
              <a:rPr lang="tr-TR" altLang="tr-TR" sz="2000" dirty="0" smtClean="0"/>
              <a:t>Ardından bakış alanı dönüşümleri ile normalleştirilmiş koordinatlardan cihaz koordinatlarına dönüşüm gerçekleştirilir.</a:t>
            </a:r>
            <a:endParaRPr lang="tr-TR" altLang="tr-TR" sz="2000" dirty="0"/>
          </a:p>
          <a:p>
            <a:pPr algn="just"/>
            <a:r>
              <a:rPr lang="tr-TR" altLang="tr-TR" sz="2000" dirty="0" smtClean="0"/>
              <a:t>Cihaz koordinatları sol el düzeninde tanımlandığından normalleştirilmiş koordinatlar da genellikle sol el düzeninde tanımlanır.</a:t>
            </a:r>
          </a:p>
          <a:p>
            <a:pPr algn="just"/>
            <a:r>
              <a:rPr lang="tr-TR" altLang="tr-TR" sz="2000" dirty="0" smtClean="0"/>
              <a:t>Böylece bakış doğrultusundaki </a:t>
            </a:r>
          </a:p>
          <a:p>
            <a:pPr marL="354013" indent="0" algn="just">
              <a:buNone/>
            </a:pPr>
            <a:r>
              <a:rPr lang="tr-TR" altLang="tr-TR" sz="2000" dirty="0" smtClean="0"/>
              <a:t>pozitif mesafeler ekrandan </a:t>
            </a:r>
          </a:p>
          <a:p>
            <a:pPr marL="354013" indent="0" algn="just">
              <a:buNone/>
            </a:pPr>
            <a:r>
              <a:rPr lang="tr-TR" altLang="tr-TR" sz="2000" dirty="0" smtClean="0"/>
              <a:t>(bakış düzleminden) içeriye doğru </a:t>
            </a:r>
          </a:p>
          <a:p>
            <a:pPr marL="354013" indent="0" algn="just">
              <a:buNone/>
            </a:pPr>
            <a:r>
              <a:rPr lang="tr-TR" altLang="tr-TR" sz="2000" dirty="0" smtClean="0"/>
              <a:t>olacak şekilde gösterilir.</a:t>
            </a:r>
          </a:p>
        </p:txBody>
      </p:sp>
    </p:spTree>
    <p:extLst>
      <p:ext uri="{BB962C8B-B14F-4D97-AF65-F5344CB8AC3E}">
        <p14:creationId xmlns:p14="http://schemas.microsoft.com/office/powerpoint/2010/main" val="119307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Normalleştirilmiş Bakış Hacmi</a:t>
            </a:r>
            <a:endParaRPr lang="en-US" altLang="tr-TR" dirty="0" smtClean="0"/>
          </a:p>
        </p:txBody>
      </p:sp>
      <p:pic>
        <p:nvPicPr>
          <p:cNvPr id="61443" name="AADGHXU0.jpg" descr="AADGHXU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5"/>
          <a:stretch/>
        </p:blipFill>
        <p:spPr bwMode="auto">
          <a:xfrm>
            <a:off x="2987824" y="3530714"/>
            <a:ext cx="6039566" cy="326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Tüm (</a:t>
            </a:r>
            <a:r>
              <a:rPr lang="tr-TR" altLang="tr-TR" sz="2000" dirty="0" err="1" smtClean="0"/>
              <a:t>x,y,z</a:t>
            </a:r>
            <a:r>
              <a:rPr lang="tr-TR" altLang="tr-TR" sz="2000" dirty="0" smtClean="0"/>
              <a:t>) koordinatları </a:t>
            </a:r>
            <a:endParaRPr lang="tr-TR" altLang="tr-TR" sz="2000" dirty="0"/>
          </a:p>
          <a:p>
            <a:pPr lvl="1"/>
            <a:r>
              <a:rPr lang="tr-TR" altLang="tr-TR" sz="1800" dirty="0" smtClean="0"/>
              <a:t>Birim küp kullanılarak (0,0,0)-(1,1,1) aralığına veya</a:t>
            </a:r>
          </a:p>
          <a:p>
            <a:pPr lvl="1"/>
            <a:r>
              <a:rPr lang="tr-TR" altLang="tr-TR" sz="1800" dirty="0" smtClean="0"/>
              <a:t>Simetrik küp kullanılarak (-1,-1,-1)-(1,1,1) aralığına haritalanır.</a:t>
            </a:r>
          </a:p>
          <a:p>
            <a:r>
              <a:rPr lang="tr-TR" altLang="tr-TR" sz="2000" dirty="0"/>
              <a:t>Sol el düzenindeki çerçevede </a:t>
            </a:r>
            <a:r>
              <a:rPr lang="tr-TR" altLang="tr-TR" sz="2000" dirty="0" err="1"/>
              <a:t>ortogonal</a:t>
            </a:r>
            <a:r>
              <a:rPr lang="tr-TR" altLang="tr-TR" sz="2000" dirty="0"/>
              <a:t> projeksiyon bakış hacminden simetrik </a:t>
            </a:r>
            <a:r>
              <a:rPr lang="tr-TR" altLang="tr-TR" sz="2000" dirty="0" smtClean="0"/>
              <a:t>normal </a:t>
            </a:r>
            <a:r>
              <a:rPr lang="tr-TR" altLang="tr-TR" sz="2000" dirty="0" err="1"/>
              <a:t>kübe</a:t>
            </a:r>
            <a:r>
              <a:rPr lang="tr-TR" altLang="tr-TR" sz="2000" dirty="0"/>
              <a:t> </a:t>
            </a:r>
            <a:r>
              <a:rPr lang="tr-TR" altLang="tr-TR" sz="2000" dirty="0" smtClean="0"/>
              <a:t>normalleşme dönüşümü gerçekleşmiştir.</a:t>
            </a:r>
            <a:endParaRPr lang="tr-TR" altLang="tr-T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179512" y="4083020"/>
                <a:ext cx="4057649" cy="149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(</m:t>
                          </m:r>
                          <m:r>
                            <a:rPr lang="tr-TR" b="0" i="1" smtClean="0">
                              <a:latin typeface="Cambria Math"/>
                            </a:rPr>
                            <m:t>𝑥𝑤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tr-TR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tr-TR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tr-TR" i="1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𝑛𝑒𝑎𝑟</m:t>
                          </m:r>
                        </m:sub>
                      </m:sSub>
                      <m:r>
                        <a:rPr lang="tr-TR" b="0" i="0" smtClean="0">
                          <a:latin typeface="Cambria Math"/>
                        </a:rPr>
                        <m:t>)</m:t>
                      </m:r>
                      <m:r>
                        <a:rPr lang="tr-TR" b="0" i="1" smtClean="0">
                          <a:latin typeface="Cambria Math"/>
                          <a:ea typeface="Cambria Math"/>
                        </a:rPr>
                        <m:t>→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/>
                              <a:ea typeface="Cambria Math"/>
                            </a:rPr>
                            <m:t>−1,−1,−1</m:t>
                          </m:r>
                        </m:e>
                      </m:d>
                    </m:oMath>
                  </m:oMathPara>
                </a14:m>
                <a:endParaRPr lang="tr-TR" b="0" dirty="0" smtClean="0">
                  <a:ea typeface="Cambria Math"/>
                </a:endParaRPr>
              </a:p>
              <a:p>
                <a:endParaRPr lang="tr-T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(</m:t>
                          </m:r>
                          <m:r>
                            <a:rPr lang="tr-TR" i="1">
                              <a:latin typeface="Cambria Math"/>
                            </a:rPr>
                            <m:t>𝑥𝑤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𝑦𝑤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tr-TR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b="0" i="1" smtClean="0">
                              <a:latin typeface="Cambria Math"/>
                            </a:rPr>
                            <m:t>𝑓𝑎𝑟</m:t>
                          </m:r>
                        </m:sub>
                      </m:sSub>
                      <m:r>
                        <a:rPr lang="tr-TR">
                          <a:latin typeface="Cambria Math"/>
                        </a:rPr>
                        <m:t>)</m:t>
                      </m:r>
                      <m:r>
                        <a:rPr lang="tr-TR" i="1">
                          <a:latin typeface="Cambria Math"/>
                          <a:ea typeface="Cambria Math"/>
                        </a:rPr>
                        <m:t>→(1,1,1)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083020"/>
                <a:ext cx="4057649" cy="14995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3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Normalleştirilmiş Koordinatlara Dönüşüm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tr-TR" altLang="tr-TR" sz="2400" dirty="0" smtClean="0"/>
                  <a:t>Dikdörtgen prizma şeklindeki bakış hacmini simetrik normal </a:t>
                </a:r>
                <a:r>
                  <a:rPr lang="tr-TR" altLang="tr-TR" sz="2400" dirty="0" err="1" smtClean="0"/>
                  <a:t>kübe</a:t>
                </a:r>
                <a:r>
                  <a:rPr lang="tr-TR" altLang="tr-TR" sz="2400" dirty="0" smtClean="0"/>
                  <a:t> dönüştürmek için iki boyuttakine benzer şu dönüşüm kullanılır.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tr-TR" altLang="tr-TR" sz="1800" dirty="0" smtClean="0"/>
                  <a:t>Sadece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/>
                          </a:rPr>
                          <m:t>(</m:t>
                        </m:r>
                        <m:r>
                          <a:rPr lang="tr-TR" sz="18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sz="1800" i="1">
                            <a:latin typeface="Cambria Math"/>
                          </a:rPr>
                          <m:t>𝑛𝑒𝑎𝑟</m:t>
                        </m:r>
                      </m:sub>
                    </m:sSub>
                    <m:r>
                      <a:rPr lang="tr-TR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sz="1800" b="0" i="1" smtClean="0">
                            <a:latin typeface="Cambria Math"/>
                          </a:rPr>
                          <m:t>𝑓</m:t>
                        </m:r>
                        <m:r>
                          <a:rPr lang="tr-TR" sz="1800" i="1">
                            <a:latin typeface="Cambria Math"/>
                          </a:rPr>
                          <m:t>𝑎𝑟</m:t>
                        </m:r>
                      </m:sub>
                    </m:sSub>
                    <m:r>
                      <a:rPr lang="tr-TR" sz="1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tr-TR" altLang="tr-TR" sz="1800" dirty="0" smtClean="0"/>
                  <a:t> </a:t>
                </a:r>
                <a:r>
                  <a:rPr lang="tr-TR" altLang="tr-TR" sz="1800" smtClean="0"/>
                  <a:t>aralığı </a:t>
                </a:r>
                <a:r>
                  <a:rPr lang="en-US" altLang="tr-TR" sz="1800" smtClean="0"/>
                  <a:t>da </a:t>
                </a:r>
                <a:r>
                  <a:rPr lang="tr-TR" altLang="tr-TR" sz="1800" smtClean="0"/>
                  <a:t>benzer </a:t>
                </a:r>
                <a:r>
                  <a:rPr lang="tr-TR" altLang="tr-TR" sz="1800" dirty="0" smtClean="0"/>
                  <a:t>dönüşümlerle (-1,1) aralığına haritalanır.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tr-TR" altLang="tr-TR" sz="20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tr-T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tr-TR" altLang="tr-TR" sz="2000" i="1">
                              <a:latin typeface="Cambria Math"/>
                            </a:rPr>
                            <m:t>𝑛𝑜𝑟𝑚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 </m:t>
                          </m:r>
                          <m:r>
                            <a:rPr lang="tr-TR" altLang="tr-TR" sz="2000" i="1">
                              <a:latin typeface="Cambria Math"/>
                            </a:rPr>
                            <m:t>𝑘𝑎𝑟𝑒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tr-TR" sz="2000" b="0" i="1" smtClean="0">
                                  <a:latin typeface="Cambria Math"/>
                                </a:rPr>
                                <m:t>𝑜𝑟𝑡𝑜𝑔𝑜𝑛𝑎𝑙</m:t>
                              </m:r>
                            </m:sub>
                          </m:sSub>
                        </m:e>
                      </m:sPre>
                      <m:r>
                        <a:rPr lang="tr-TR" sz="2000" i="1">
                          <a:latin typeface="Cambria Math"/>
                        </a:rPr>
                        <m:t>=</m:t>
                      </m:r>
                      <m:r>
                        <a:rPr lang="tr-TR" sz="2000" b="1" i="1" dirty="0">
                          <a:latin typeface="Cambria Math"/>
                        </a:rPr>
                        <m:t>𝑻</m:t>
                      </m:r>
                      <m:r>
                        <a:rPr lang="tr-TR" sz="2000" b="1" i="1" dirty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tr-TR" sz="2000" b="1" i="1" dirty="0">
                          <a:latin typeface="Cambria Math"/>
                        </a:rPr>
                        <m:t>𝑺</m:t>
                      </m:r>
                    </m:oMath>
                  </m:oMathPara>
                </a14:m>
                <a:endParaRPr lang="tr-TR" sz="2000" b="1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18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𝑚𝑎𝑥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𝑚𝑖𝑛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𝑚𝑎𝑥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𝑚𝑖𝑛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𝑚𝑎𝑥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𝑚𝑖𝑛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𝑚𝑎𝑥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𝑚𝑖𝑛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𝑚𝑎𝑥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𝑚𝑖𝑛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𝑚𝑎𝑥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tr-TR" altLang="tr-TR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tr-TR" altLang="tr-TR" sz="1800" i="1">
                                                    <a:latin typeface="Cambria Math"/>
                                                  </a:rPr>
                                                  <m:t>𝑚𝑖𝑛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sz="1800" i="1">
                                                <a:latin typeface="Cambria Math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tr-TR" sz="1800" i="1">
                                                <a:latin typeface="Cambria Math"/>
                                              </a:rPr>
                                              <m:t>𝑓𝑎𝑟</m:t>
                                            </m:r>
                                          </m:sub>
                                        </m:sSub>
                                        <m:r>
                                          <a:rPr lang="tr-TR" sz="1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sz="1800" i="1">
                                                <a:latin typeface="Cambria Math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tr-TR" sz="1800" i="1">
                                                <a:latin typeface="Cambria Math"/>
                                              </a:rPr>
                                              <m:t>𝑛𝑒𝑎𝑟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tr-TR" altLang="tr-TR" sz="180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sz="1800" i="1">
                                                <a:latin typeface="Cambria Math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tr-TR" sz="1800" b="0" i="1" smtClean="0">
                                                <a:latin typeface="Cambria Math"/>
                                              </a:rPr>
                                              <m:t>𝑓𝑎</m:t>
                                            </m:r>
                                            <m:r>
                                              <a:rPr lang="tr-TR" sz="1800" i="1"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r>
                                          <a:rPr lang="tr-TR" sz="1800" b="0" i="1" smtClean="0">
                                            <a:latin typeface="Cambria Math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sz="1800" i="1">
                                                <a:latin typeface="Cambria Math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tr-TR" sz="1800" b="0" i="1" smtClean="0">
                                                <a:latin typeface="Cambria Math"/>
                                              </a:rPr>
                                              <m:t>𝑛𝑒</m:t>
                                            </m:r>
                                            <m:r>
                                              <a:rPr lang="tr-TR" sz="1800" i="1">
                                                <a:latin typeface="Cambria Math"/>
                                              </a:rPr>
                                              <m:t>𝑎𝑟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sz="1800" i="1">
                                                <a:latin typeface="Cambria Math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tr-TR" sz="1800" b="0" i="1" smtClean="0">
                                                <a:latin typeface="Cambria Math"/>
                                              </a:rPr>
                                              <m:t>𝑓𝑎𝑟</m:t>
                                            </m:r>
                                          </m:sub>
                                        </m:sSub>
                                        <m:r>
                                          <a:rPr lang="tr-TR" sz="1800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sz="1800" i="1">
                                                <a:latin typeface="Cambria Math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tr-TR" sz="1800" b="0" i="1" smtClean="0">
                                                <a:latin typeface="Cambria Math"/>
                                              </a:rPr>
                                              <m:t>𝑛𝑒𝑎𝑟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2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Normalleştirilmiş Koordinatlara Dönüşüm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tr-TR" altLang="tr-TR" sz="2200" dirty="0" smtClean="0"/>
                  <a:t>Dünya koordinatlarından normalleştirilmiş koordinatlara </a:t>
                </a:r>
                <a:r>
                  <a:rPr lang="tr-TR" altLang="tr-TR" sz="2200" smtClean="0"/>
                  <a:t>dönüşüm için</a:t>
                </a:r>
                <a:r>
                  <a:rPr lang="en-US" altLang="tr-TR" sz="2200" smtClean="0"/>
                  <a:t> noktalar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tr-TR" sz="2200" b="1" i="1" dirty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tr-TR" sz="2200" i="1" dirty="0">
                            <a:latin typeface="Cambria Math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200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sz="2200" i="1">
                                <a:latin typeface="Cambria Math"/>
                              </a:rPr>
                              <m:t>𝑊𝐶</m:t>
                            </m:r>
                          </m:sub>
                        </m:sSub>
                      </m:e>
                    </m:sPre>
                  </m:oMath>
                </a14:m>
                <a:r>
                  <a:rPr lang="tr-TR" altLang="tr-TR" sz="2200" dirty="0"/>
                  <a:t> ile sondan çarpılır</a:t>
                </a:r>
                <a:r>
                  <a:rPr lang="tr-TR" altLang="tr-TR" sz="2200"/>
                  <a:t>. </a:t>
                </a:r>
                <a:endParaRPr lang="en-US" altLang="tr-TR" sz="2200" smtClean="0"/>
              </a:p>
              <a:p>
                <a:pPr lvl="1">
                  <a:spcAft>
                    <a:spcPts val="1200"/>
                  </a:spcAft>
                </a:pPr>
                <a:r>
                  <a:rPr lang="tr-TR" altLang="tr-TR" sz="1800" smtClean="0"/>
                  <a:t>Böylece </a:t>
                </a:r>
                <a:r>
                  <a:rPr lang="tr-TR" altLang="tr-TR" sz="1800" dirty="0"/>
                  <a:t>tüm cihaz bağımsız dönüşümler tamamlanır.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altLang="tr-TR" sz="2200" smtClean="0"/>
                  <a:t>E</a:t>
                </a:r>
                <a:r>
                  <a:rPr lang="tr-TR" altLang="tr-TR" sz="2200" smtClean="0"/>
                  <a:t>kran </a:t>
                </a:r>
                <a:r>
                  <a:rPr lang="tr-TR" altLang="tr-TR" sz="2200" dirty="0"/>
                  <a:t>gösterimleri için birleşik normalleştirme dönüşümünden </a:t>
                </a:r>
                <a:r>
                  <a:rPr lang="tr-TR" altLang="tr-TR" sz="2200"/>
                  <a:t>sonra </a:t>
                </a:r>
                <a:r>
                  <a:rPr lang="en-US" altLang="tr-TR" sz="2200" smtClean="0"/>
                  <a:t>şunlar </a:t>
                </a:r>
                <a:r>
                  <a:rPr lang="tr-TR" altLang="tr-TR" sz="2200" smtClean="0"/>
                  <a:t>uygulanır.</a:t>
                </a:r>
                <a:endParaRPr lang="en-US" altLang="tr-TR" sz="2200" smtClean="0"/>
              </a:p>
              <a:p>
                <a:pPr lvl="1">
                  <a:spcAft>
                    <a:spcPts val="1200"/>
                  </a:spcAft>
                </a:pPr>
                <a:r>
                  <a:rPr lang="en-US" altLang="tr-TR" sz="1800"/>
                  <a:t>Grafik öğelerini k</a:t>
                </a:r>
                <a:r>
                  <a:rPr lang="tr-TR" altLang="tr-TR" sz="1800"/>
                  <a:t>ırpma, </a:t>
                </a:r>
                <a:endParaRPr lang="en-US" altLang="tr-TR" sz="1800" smtClean="0"/>
              </a:p>
              <a:p>
                <a:pPr lvl="1">
                  <a:spcAft>
                    <a:spcPts val="1200"/>
                  </a:spcAft>
                </a:pPr>
                <a:r>
                  <a:rPr lang="tr-TR" altLang="tr-TR" sz="1800" smtClean="0"/>
                  <a:t>görünürlük </a:t>
                </a:r>
                <a:r>
                  <a:rPr lang="tr-TR" altLang="tr-TR" sz="1800"/>
                  <a:t>testi, </a:t>
                </a:r>
                <a:endParaRPr lang="en-US" altLang="tr-TR" sz="1800" smtClean="0"/>
              </a:p>
              <a:p>
                <a:pPr lvl="1">
                  <a:spcAft>
                    <a:spcPts val="1200"/>
                  </a:spcAft>
                </a:pPr>
                <a:r>
                  <a:rPr lang="tr-TR" altLang="tr-TR" sz="1800" smtClean="0"/>
                  <a:t>yüzey </a:t>
                </a:r>
                <a:r>
                  <a:rPr lang="tr-TR" altLang="tr-TR" sz="1800"/>
                  <a:t>görselleme, </a:t>
                </a:r>
                <a:endParaRPr lang="en-US" altLang="tr-TR" sz="1800" smtClean="0"/>
              </a:p>
              <a:p>
                <a:pPr lvl="1">
                  <a:spcAft>
                    <a:spcPts val="1200"/>
                  </a:spcAft>
                </a:pPr>
                <a:r>
                  <a:rPr lang="tr-TR" altLang="tr-TR" sz="1800" smtClean="0"/>
                  <a:t>bakış </a:t>
                </a:r>
                <a:r>
                  <a:rPr lang="tr-TR" altLang="tr-TR" sz="1800"/>
                  <a:t>alanı dönüşümü</a:t>
                </a:r>
                <a:endParaRPr lang="tr-TR" altLang="tr-TR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65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Verev Paralel Projeksiyon</a:t>
            </a:r>
            <a:endParaRPr lang="en-US" altLang="tr-TR" dirty="0" smtClean="0"/>
          </a:p>
        </p:txBody>
      </p:sp>
      <p:pic>
        <p:nvPicPr>
          <p:cNvPr id="63491" name="AADGHXV0.jpg" descr="AADGHXV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8"/>
          <a:stretch/>
        </p:blipFill>
        <p:spPr bwMode="auto">
          <a:xfrm>
            <a:off x="1331640" y="4138643"/>
            <a:ext cx="7207969" cy="247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2808312"/>
          </a:xfrm>
        </p:spPr>
        <p:txBody>
          <a:bodyPr>
            <a:noAutofit/>
          </a:bodyPr>
          <a:lstStyle/>
          <a:p>
            <a:pPr algn="just"/>
            <a:r>
              <a:rPr lang="tr-TR" altLang="tr-TR" sz="1800" dirty="0" smtClean="0"/>
              <a:t>Genellikle paralel projeksiyon bakış düzlemi normaline göre herhangi bir yönde seçilebilir.</a:t>
            </a:r>
          </a:p>
          <a:p>
            <a:pPr algn="just"/>
            <a:r>
              <a:rPr lang="tr-TR" altLang="tr-TR" sz="1800" dirty="0" smtClean="0"/>
              <a:t>Bakış düzlemine dik olmayan herhangi bir projeksiyon verev paralel (</a:t>
            </a:r>
            <a:r>
              <a:rPr lang="tr-TR" altLang="tr-TR" sz="1800" dirty="0" err="1" smtClean="0"/>
              <a:t>oblique</a:t>
            </a:r>
            <a:r>
              <a:rPr lang="tr-TR" altLang="tr-TR" sz="1800" dirty="0" smtClean="0"/>
              <a:t> </a:t>
            </a:r>
            <a:r>
              <a:rPr lang="tr-TR" altLang="tr-TR" sz="1800" dirty="0" err="1"/>
              <a:t>parallel</a:t>
            </a:r>
            <a:r>
              <a:rPr lang="tr-TR" altLang="tr-TR" sz="1800" dirty="0"/>
              <a:t>) </a:t>
            </a:r>
            <a:r>
              <a:rPr lang="tr-TR" altLang="tr-TR" sz="1800" dirty="0" smtClean="0"/>
              <a:t> projeksiyon olarak adlandırılır.</a:t>
            </a:r>
          </a:p>
          <a:p>
            <a:pPr lvl="1" algn="just"/>
            <a:r>
              <a:rPr lang="tr-TR" altLang="tr-TR" sz="1800" dirty="0" smtClean="0"/>
              <a:t>Projeksiyon doğruları için bir yön vektörü tanımı gerektirir.</a:t>
            </a:r>
          </a:p>
          <a:p>
            <a:pPr algn="just"/>
            <a:r>
              <a:rPr lang="tr-TR" altLang="tr-TR" sz="1800" smtClean="0"/>
              <a:t>Plan</a:t>
            </a:r>
            <a:r>
              <a:rPr lang="en-US" altLang="tr-TR" sz="1800" smtClean="0"/>
              <a:t> </a:t>
            </a:r>
            <a:r>
              <a:rPr lang="tr-TR" altLang="tr-TR" sz="1800" smtClean="0"/>
              <a:t>(üst</a:t>
            </a:r>
            <a:r>
              <a:rPr lang="tr-TR" altLang="tr-TR" sz="1800" dirty="0" smtClean="0"/>
              <a:t>) görünümü verilen </a:t>
            </a:r>
            <a:r>
              <a:rPr lang="tr-TR" altLang="tr-TR" sz="1800" smtClean="0"/>
              <a:t>bir k</a:t>
            </a:r>
            <a:r>
              <a:rPr lang="en-US" altLang="tr-TR" sz="1800" smtClean="0"/>
              <a:t>übün </a:t>
            </a:r>
            <a:r>
              <a:rPr lang="tr-TR" altLang="tr-TR" sz="1800" smtClean="0"/>
              <a:t>verev </a:t>
            </a:r>
            <a:r>
              <a:rPr lang="tr-TR" altLang="tr-TR" sz="1800" dirty="0" smtClean="0"/>
              <a:t>paralel projeksiyonu neticesinde </a:t>
            </a:r>
            <a:r>
              <a:rPr lang="tr-TR" altLang="tr-TR" sz="1800" smtClean="0"/>
              <a:t>oluşan görünüm</a:t>
            </a:r>
            <a:r>
              <a:rPr lang="en-US" altLang="tr-TR" sz="1800" smtClean="0"/>
              <a:t>de</a:t>
            </a:r>
            <a:r>
              <a:rPr lang="tr-TR" altLang="tr-TR" sz="1800" smtClean="0"/>
              <a:t> </a:t>
            </a:r>
            <a:r>
              <a:rPr lang="tr-TR" altLang="tr-TR" sz="1800"/>
              <a:t>bakış </a:t>
            </a:r>
            <a:r>
              <a:rPr lang="tr-TR" altLang="tr-TR" sz="1800" smtClean="0"/>
              <a:t>düzlemi</a:t>
            </a:r>
            <a:r>
              <a:rPr lang="en-US" altLang="tr-TR" sz="1800" smtClean="0"/>
              <a:t> </a:t>
            </a:r>
            <a:r>
              <a:rPr lang="tr-TR" altLang="tr-TR" sz="1800" smtClean="0"/>
              <a:t>kü</a:t>
            </a:r>
            <a:r>
              <a:rPr lang="en-US" altLang="tr-TR" sz="1800" smtClean="0"/>
              <a:t>bün</a:t>
            </a:r>
            <a:r>
              <a:rPr lang="tr-TR" altLang="tr-TR" sz="1800" smtClean="0"/>
              <a:t> </a:t>
            </a:r>
            <a:r>
              <a:rPr lang="tr-TR" altLang="tr-TR" sz="1800" dirty="0" smtClean="0"/>
              <a:t>birden çok </a:t>
            </a:r>
            <a:r>
              <a:rPr lang="tr-TR" altLang="tr-TR" sz="1800" smtClean="0"/>
              <a:t>yüzeyini içer</a:t>
            </a:r>
            <a:r>
              <a:rPr lang="en-US" altLang="tr-TR" sz="1800" smtClean="0"/>
              <a:t>ir.</a:t>
            </a:r>
          </a:p>
        </p:txBody>
      </p:sp>
    </p:spTree>
    <p:extLst>
      <p:ext uri="{BB962C8B-B14F-4D97-AF65-F5344CB8AC3E}">
        <p14:creationId xmlns:p14="http://schemas.microsoft.com/office/powerpoint/2010/main" val="383066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Projeksiyonlar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 smtClean="0"/>
              <a:t>Bir sahnenin bakış düzlemine projeksiyonu için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sz="2400" dirty="0" smtClean="0"/>
              <a:t>Paralel projeksiyon:</a:t>
            </a:r>
          </a:p>
          <a:p>
            <a:pPr marL="1314450" lvl="2" indent="-457200"/>
            <a:r>
              <a:rPr lang="tr-TR" sz="2000" dirty="0" smtClean="0"/>
              <a:t>Nesne yüzeyindeki noktaların paralel çizgiler boyunca bakış düzlemine </a:t>
            </a:r>
            <a:r>
              <a:rPr lang="tr-TR" sz="2000" smtClean="0"/>
              <a:t>iz düşümü alı</a:t>
            </a:r>
            <a:r>
              <a:rPr lang="en-US" sz="2000" smtClean="0"/>
              <a:t>nı</a:t>
            </a:r>
            <a:r>
              <a:rPr lang="tr-TR" sz="2000" smtClean="0"/>
              <a:t>r</a:t>
            </a:r>
            <a:r>
              <a:rPr lang="tr-TR" sz="2000" dirty="0" smtClean="0"/>
              <a:t>.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sz="2400" dirty="0" smtClean="0"/>
              <a:t>Perspektif projeksiyon</a:t>
            </a:r>
            <a:r>
              <a:rPr lang="tr-TR" sz="2400" dirty="0"/>
              <a:t>:</a:t>
            </a:r>
          </a:p>
          <a:p>
            <a:pPr marL="1314450" lvl="2" indent="-457200"/>
            <a:r>
              <a:rPr lang="tr-TR" sz="2000" smtClean="0"/>
              <a:t>Kaçış noktası olarak bilinen yakınsayan yollarla noktaların bakış düzlemine iz düşümü alınır.</a:t>
            </a:r>
            <a:endParaRPr lang="en-US" sz="2000" smtClean="0"/>
          </a:p>
          <a:p>
            <a:pPr marL="1314450" lvl="2" indent="-457200"/>
            <a:r>
              <a:rPr lang="tr-TR" sz="2000"/>
              <a:t>Bakış yönündeki paralel çizgiler kaçış noktalarında birleşir</a:t>
            </a:r>
            <a:r>
              <a:rPr lang="tr-TR" sz="2000" smtClean="0"/>
              <a:t>.</a:t>
            </a:r>
          </a:p>
          <a:p>
            <a:pPr marL="1314450" lvl="2" indent="-457200"/>
            <a:r>
              <a:rPr lang="tr-TR" sz="2000" smtClean="0"/>
              <a:t>Bakış </a:t>
            </a:r>
            <a:r>
              <a:rPr lang="tr-TR" sz="2000" dirty="0" smtClean="0"/>
              <a:t>konumundan daha uzakta olan aynı boyutlu nesneler yakında olanlardan daha küçük görünür.</a:t>
            </a:r>
          </a:p>
          <a:p>
            <a:pPr marL="1314450" lvl="2" indent="-457200"/>
            <a:r>
              <a:rPr lang="tr-TR" sz="2000" dirty="0" smtClean="0"/>
              <a:t>Gözün ve kameranın görüntü oluşturma yaklaşımına benzediğinden daha gerçekçidir.</a:t>
            </a:r>
          </a:p>
          <a:p>
            <a:pPr marL="1314450" lvl="2" indent="-457200"/>
            <a:endParaRPr lang="tr-TR" sz="2000" dirty="0"/>
          </a:p>
          <a:p>
            <a:pPr marL="857250" lvl="2" indent="0">
              <a:buNone/>
            </a:pPr>
            <a:endParaRPr lang="tr-TR" sz="2000" dirty="0" smtClean="0"/>
          </a:p>
        </p:txBody>
      </p:sp>
    </p:spTree>
    <p:extLst>
      <p:ext uri="{BB962C8B-B14F-4D97-AF65-F5344CB8AC3E}">
        <p14:creationId xmlns:p14="http://schemas.microsoft.com/office/powerpoint/2010/main" val="33345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Farklı Uzaklıktaki Nesnelerin Projeksiyonu</a:t>
            </a:r>
            <a:endParaRPr lang="en-US" altLang="tr-TR" dirty="0" smtClean="0"/>
          </a:p>
        </p:txBody>
      </p:sp>
      <p:pic>
        <p:nvPicPr>
          <p:cNvPr id="79875" name="AADGHMX0.jpg" descr="AADGHMX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0"/>
          <a:stretch/>
        </p:blipFill>
        <p:spPr bwMode="auto">
          <a:xfrm>
            <a:off x="3347864" y="3786435"/>
            <a:ext cx="5616624" cy="307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656184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Nesnelerin bir projeksiyon referans noktasına (veya projeksiyon merkezine) yakınsayan </a:t>
            </a:r>
            <a:r>
              <a:rPr lang="tr-TR" altLang="tr-TR" sz="2000" dirty="0"/>
              <a:t>yollarla bakış düzlemine iz </a:t>
            </a:r>
            <a:r>
              <a:rPr lang="tr-TR" altLang="tr-TR" sz="2000" dirty="0" smtClean="0"/>
              <a:t>düşümünü almak kamera ile görüntü almaya benzer.</a:t>
            </a:r>
          </a:p>
          <a:p>
            <a:r>
              <a:rPr lang="tr-TR" altLang="tr-TR" sz="2000" dirty="0" smtClean="0"/>
              <a:t>Bakış düzleminden farklı uzaklıklardaki iki eş </a:t>
            </a:r>
            <a:r>
              <a:rPr lang="tr-TR" altLang="tr-TR" sz="2000" smtClean="0"/>
              <a:t>uzunluklu </a:t>
            </a:r>
            <a:r>
              <a:rPr lang="en-US" altLang="tr-TR" sz="2000" smtClean="0"/>
              <a:t>doğru</a:t>
            </a:r>
            <a:r>
              <a:rPr lang="tr-TR" altLang="tr-TR" sz="2000" smtClean="0"/>
              <a:t> </a:t>
            </a:r>
            <a:r>
              <a:rPr lang="tr-TR" altLang="tr-TR" sz="2000" dirty="0" smtClean="0"/>
              <a:t>parçasının perspektif bir projeksiyonu.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395536" y="3429000"/>
            <a:ext cx="57606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tr-TR" altLang="tr-TR" sz="2000" dirty="0" smtClean="0"/>
              <a:t>Nesneler kısaltma etkisiyle gösterilir.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tr-TR" altLang="tr-TR" sz="2000" dirty="0" smtClean="0"/>
              <a:t>Aynı boyutta iki nesneden uzak olan kısa görünür.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tr-TR" altLang="tr-TR" sz="2000" dirty="0" smtClean="0"/>
              <a:t>Projeksiyon referans noktası bazı grafik paketlerinde sabit olup bakış noktasına (</a:t>
            </a:r>
            <a:r>
              <a:rPr lang="tr-TR" altLang="tr-TR" sz="2000" dirty="0" err="1" smtClean="0"/>
              <a:t>eye</a:t>
            </a:r>
            <a:r>
              <a:rPr lang="tr-TR" altLang="tr-TR" sz="2000" dirty="0" smtClean="0"/>
              <a:t> </a:t>
            </a:r>
            <a:r>
              <a:rPr lang="tr-TR" altLang="tr-TR" sz="2000" dirty="0" err="1" smtClean="0"/>
              <a:t>position</a:t>
            </a:r>
            <a:r>
              <a:rPr lang="tr-TR" altLang="tr-TR" sz="2000" dirty="0" smtClean="0"/>
              <a:t>) atanır.</a:t>
            </a:r>
            <a:endParaRPr lang="tr-TR" altLang="tr-TR" sz="2000" dirty="0"/>
          </a:p>
        </p:txBody>
      </p:sp>
    </p:spTree>
    <p:extLst>
      <p:ext uri="{BB962C8B-B14F-4D97-AF65-F5344CB8AC3E}">
        <p14:creationId xmlns:p14="http://schemas.microsoft.com/office/powerpoint/2010/main" val="24269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Noktanın Perspektif Projeksiyonu</a:t>
            </a:r>
            <a:endParaRPr lang="en-US" altLang="tr-TR" dirty="0" smtClean="0"/>
          </a:p>
        </p:txBody>
      </p:sp>
      <p:pic>
        <p:nvPicPr>
          <p:cNvPr id="81923" name="AADGHYB0.jpg" descr="AADGHY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0"/>
          <a:stretch/>
        </p:blipFill>
        <p:spPr bwMode="auto">
          <a:xfrm>
            <a:off x="3635896" y="4130122"/>
            <a:ext cx="5498946" cy="267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altLang="tr-TR" sz="1800" dirty="0" smtClean="0"/>
                  <a:t>(</a:t>
                </a:r>
                <a:r>
                  <a:rPr lang="en-US" altLang="tr-TR" sz="1800" i="1" dirty="0"/>
                  <a:t>x, y, z</a:t>
                </a:r>
                <a:r>
                  <a:rPr lang="en-US" altLang="tr-TR" sz="1800" dirty="0"/>
                  <a:t>) </a:t>
                </a:r>
                <a:r>
                  <a:rPr lang="tr-TR" altLang="tr-TR" sz="1800" dirty="0" smtClean="0"/>
                  <a:t>koordinatlarındaki bir </a:t>
                </a:r>
                <a:r>
                  <a:rPr lang="en-US" altLang="tr-TR" sz="1800" b="1" dirty="0" smtClean="0"/>
                  <a:t>P</a:t>
                </a:r>
                <a:r>
                  <a:rPr lang="en-US" altLang="tr-TR" sz="1800" dirty="0" smtClean="0"/>
                  <a:t> </a:t>
                </a:r>
                <a:r>
                  <a:rPr lang="tr-TR" altLang="tr-TR" sz="1800" dirty="0" smtClean="0"/>
                  <a:t>noktasının seçilmiş bir projeksiyon referans noktasına perspektif projeksiyonunu ifade eden parametrik yol denklemi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tr-TR" altLang="tr-TR" sz="1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18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1800" b="0" i="1" smtClean="0">
                          <a:latin typeface="Cambria Math"/>
                        </a:rPr>
                        <m:t>𝑥</m:t>
                      </m:r>
                      <m:r>
                        <a:rPr lang="tr-TR" altLang="tr-TR" sz="1800" b="0" i="1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tr-TR" altLang="tr-T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tr-TR" altLang="tr-TR" sz="1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𝑝𝑟𝑝</m:t>
                              </m:r>
                            </m:sub>
                          </m:sSub>
                        </m:e>
                      </m:d>
                      <m:r>
                        <a:rPr lang="tr-TR" altLang="tr-TR" sz="1800" b="0" i="1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tr-TR" altLang="tr-TR" sz="18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tr-TR" altLang="tr-TR" sz="1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r>
                        <a:rPr lang="tr-TR" altLang="tr-TR" sz="18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1800" i="1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𝑝𝑟𝑝</m:t>
                              </m:r>
                            </m:sub>
                          </m:sSub>
                        </m:e>
                      </m:d>
                      <m:r>
                        <a:rPr lang="tr-TR" altLang="tr-TR" sz="18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tr-TR" altLang="tr-TR" sz="18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tr-TR" altLang="tr-TR" sz="1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r>
                        <a:rPr lang="tr-TR" altLang="tr-TR" sz="1800" b="0" i="1" smtClean="0">
                          <a:latin typeface="Cambria Math"/>
                        </a:rPr>
                        <m:t>𝑧</m:t>
                      </m:r>
                      <m:r>
                        <a:rPr lang="tr-TR" altLang="tr-TR" sz="1800" i="1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𝑝𝑟𝑝</m:t>
                              </m:r>
                            </m:sub>
                          </m:sSub>
                        </m:e>
                      </m:d>
                      <m:r>
                        <a:rPr lang="tr-TR" altLang="tr-TR" sz="1800" i="1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tr-TR" altLang="tr-TR" sz="1800" dirty="0" smtClean="0"/>
              </a:p>
              <a:p>
                <a:pPr algn="just"/>
                <a:r>
                  <a:rPr lang="tr-TR" altLang="tr-TR" sz="1800" dirty="0" smtClean="0"/>
                  <a:t>Projeksiyon yolu bakış düzlemini </a:t>
                </a:r>
                <a:r>
                  <a:rPr lang="en-US" altLang="tr-TR" sz="1800" dirty="0" smtClean="0"/>
                  <a:t>(</a:t>
                </a:r>
                <a:r>
                  <a:rPr lang="en-US" altLang="tr-TR" sz="1800" i="1" dirty="0" err="1" smtClean="0"/>
                  <a:t>x</a:t>
                </a:r>
                <a:r>
                  <a:rPr lang="en-US" altLang="tr-TR" sz="1800" i="1" baseline="-25000" dirty="0" err="1" smtClean="0"/>
                  <a:t>p</a:t>
                </a:r>
                <a:r>
                  <a:rPr lang="tr-TR" altLang="tr-TR" sz="1800" i="1" baseline="-25000" dirty="0" smtClean="0"/>
                  <a:t> </a:t>
                </a:r>
                <a:r>
                  <a:rPr lang="en-US" altLang="tr-TR" sz="1800" i="1" dirty="0" smtClean="0"/>
                  <a:t>, </a:t>
                </a:r>
                <a:r>
                  <a:rPr lang="en-US" altLang="tr-TR" sz="1800" i="1" dirty="0" err="1" smtClean="0"/>
                  <a:t>y</a:t>
                </a:r>
                <a:r>
                  <a:rPr lang="en-US" altLang="tr-TR" sz="1800" i="1" baseline="-25000" dirty="0" err="1" smtClean="0"/>
                  <a:t>p</a:t>
                </a:r>
                <a:r>
                  <a:rPr lang="tr-TR" altLang="tr-TR" sz="1800" i="1" baseline="-25000" dirty="0" smtClean="0"/>
                  <a:t> </a:t>
                </a:r>
                <a:r>
                  <a:rPr lang="en-US" altLang="tr-TR" sz="1800" i="1" dirty="0" smtClean="0"/>
                  <a:t>, </a:t>
                </a:r>
                <a:r>
                  <a:rPr lang="en-US" altLang="tr-TR" sz="1800" i="1" dirty="0" err="1" smtClean="0"/>
                  <a:t>z</a:t>
                </a:r>
                <a:r>
                  <a:rPr lang="en-US" altLang="tr-TR" sz="1800" i="1" baseline="-25000" dirty="0" err="1" smtClean="0"/>
                  <a:t>vp</a:t>
                </a:r>
                <a:r>
                  <a:rPr lang="en-US" altLang="tr-TR" sz="1800" dirty="0" smtClean="0"/>
                  <a:t>)</a:t>
                </a:r>
                <a:r>
                  <a:rPr lang="tr-TR" altLang="tr-TR" sz="1800" dirty="0"/>
                  <a:t> kesişim </a:t>
                </a:r>
                <a:r>
                  <a:rPr lang="tr-TR" altLang="tr-TR" sz="1800" dirty="0" smtClean="0"/>
                  <a:t>noktasında keser</a:t>
                </a:r>
                <a:r>
                  <a:rPr lang="en-US" altLang="tr-TR" sz="1800" dirty="0" smtClean="0"/>
                  <a:t>.</a:t>
                </a:r>
                <a:endParaRPr lang="tr-TR" altLang="tr-TR" sz="1800" dirty="0" smtClean="0"/>
              </a:p>
              <a:p>
                <a:pPr algn="just"/>
                <a:r>
                  <a:rPr lang="en-US" altLang="tr-TR" sz="1800" i="1" dirty="0" err="1" smtClean="0"/>
                  <a:t>z</a:t>
                </a:r>
                <a:r>
                  <a:rPr lang="en-US" altLang="tr-TR" sz="1800" i="1" baseline="-25000" dirty="0" err="1" smtClean="0"/>
                  <a:t>vp</a:t>
                </a:r>
                <a:r>
                  <a:rPr lang="tr-TR" altLang="tr-TR" sz="1800" dirty="0"/>
                  <a:t> bakış </a:t>
                </a:r>
                <a:r>
                  <a:rPr lang="tr-TR" altLang="tr-TR" sz="1800" dirty="0" smtClean="0"/>
                  <a:t>düzlemi için </a:t>
                </a:r>
                <a:r>
                  <a:rPr lang="en-US" altLang="tr-TR" sz="1800" i="1" dirty="0" err="1" smtClean="0"/>
                  <a:t>z</a:t>
                </a:r>
                <a:r>
                  <a:rPr lang="en-US" altLang="tr-TR" sz="1800" i="1" baseline="-25000" dirty="0" err="1" smtClean="0"/>
                  <a:t>v</a:t>
                </a:r>
                <a:r>
                  <a:rPr lang="tr-TR" altLang="tr-TR" sz="1800" i="1" baseline="-25000" dirty="0" err="1" smtClean="0"/>
                  <a:t>iew</a:t>
                </a:r>
                <a:r>
                  <a:rPr lang="tr-TR" altLang="tr-TR" sz="1800" dirty="0" smtClean="0"/>
                  <a:t> doğrultusunda belirlenmiş bir noktadır.</a:t>
                </a:r>
              </a:p>
              <a:p>
                <a:pPr algn="just"/>
                <a:endParaRPr lang="tr-TR" altLang="tr-TR" sz="1800" dirty="0" smtClean="0"/>
              </a:p>
              <a:p>
                <a:pPr algn="just"/>
                <a:endParaRPr lang="tr-TR" altLang="tr-TR" sz="18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tr-TR" altLang="tr-TR" sz="1800" i="1">
                        <a:latin typeface="Cambria Math"/>
                      </a:rPr>
                      <m:t>𝑢</m:t>
                    </m:r>
                  </m:oMath>
                </a14:m>
                <a:r>
                  <a:rPr lang="tr-TR" altLang="tr-TR" sz="1800" dirty="0" smtClean="0"/>
                  <a:t>=0 ise </a:t>
                </a:r>
                <a:r>
                  <a:rPr lang="en-US" altLang="tr-TR" sz="1800" b="1" dirty="0" smtClean="0"/>
                  <a:t>P</a:t>
                </a:r>
                <a:r>
                  <a:rPr lang="tr-TR" altLang="tr-TR" sz="1800" dirty="0" smtClean="0"/>
                  <a:t>=(</a:t>
                </a:r>
                <a:r>
                  <a:rPr lang="tr-TR" altLang="tr-TR" sz="1800" dirty="0" err="1" smtClean="0"/>
                  <a:t>x,y,z</a:t>
                </a:r>
                <a:r>
                  <a:rPr lang="tr-TR" altLang="tr-TR" sz="1800" dirty="0" smtClean="0"/>
                  <a:t>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tr-TR" altLang="tr-TR" sz="1800" i="1">
                        <a:latin typeface="Cambria Math"/>
                      </a:rPr>
                      <m:t>𝑢</m:t>
                    </m:r>
                  </m:oMath>
                </a14:m>
                <a:r>
                  <a:rPr lang="tr-TR" altLang="tr-TR" sz="1800" dirty="0" smtClean="0"/>
                  <a:t>=1 </a:t>
                </a:r>
                <a:r>
                  <a:rPr lang="tr-TR" altLang="tr-TR" sz="1800" dirty="0"/>
                  <a:t>ise </a:t>
                </a:r>
                <a:r>
                  <a:rPr lang="tr-TR" altLang="tr-TR" sz="1800" b="1" dirty="0" smtClean="0"/>
                  <a:t>R</a:t>
                </a:r>
                <a:r>
                  <a:rPr lang="tr-TR" altLang="tr-TR" sz="1800" dirty="0" smtClean="0"/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𝑝𝑟𝑝</m:t>
                        </m:r>
                      </m:sub>
                    </m:sSub>
                  </m:oMath>
                </a14:m>
                <a:r>
                  <a:rPr lang="tr-TR" altLang="tr-TR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𝑝𝑟𝑝</m:t>
                        </m:r>
                      </m:sub>
                    </m:sSub>
                  </m:oMath>
                </a14:m>
                <a:r>
                  <a:rPr lang="tr-TR" altLang="tr-TR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sz="1800" i="1">
                            <a:latin typeface="Cambria Math"/>
                          </a:rPr>
                          <m:t>𝑝𝑟𝑝</m:t>
                        </m:r>
                      </m:sub>
                    </m:sSub>
                    <m:r>
                      <a:rPr lang="tr-TR" altLang="tr-TR" sz="1800" b="0" i="1" smtClean="0">
                        <a:latin typeface="Cambria Math"/>
                      </a:rPr>
                      <m:t>)</m:t>
                    </m:r>
                  </m:oMath>
                </a14:m>
                <a:endParaRPr lang="tr-TR" altLang="tr-TR" sz="1800" dirty="0"/>
              </a:p>
              <a:p>
                <a:pPr algn="just"/>
                <a:endParaRPr lang="tr-TR" altLang="tr-TR" sz="18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  <a:blipFill rotWithShape="1">
                <a:blip r:embed="rId4"/>
                <a:stretch>
                  <a:fillRect l="-528" t="-799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5955038" y="2564904"/>
                <a:ext cx="12356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b="0" i="1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tr-TR" altLang="tr-TR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tr-TR" altLang="tr-TR" i="1">
                          <a:latin typeface="Cambria Math"/>
                        </a:rPr>
                        <m:t>𝑢</m:t>
                      </m:r>
                      <m:r>
                        <a:rPr lang="tr-TR" altLang="tr-TR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tr-TR" altLang="tr-TR" b="0" i="1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tr-TR" altLang="tr-T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038" y="2564904"/>
                <a:ext cx="1235659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Noktanın Perspektif Projeksiyonu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4752528"/>
              </a:xfrm>
            </p:spPr>
            <p:txBody>
              <a:bodyPr>
                <a:no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tr-TR" altLang="tr-TR" sz="1800" i="1" smtClean="0">
                        <a:latin typeface="Cambria Math"/>
                      </a:rPr>
                      <m:t>𝑢</m:t>
                    </m:r>
                    <m:r>
                      <a:rPr lang="tr-TR" altLang="tr-TR" sz="180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tr-TR" altLang="tr-TR" sz="1800" dirty="0" smtClean="0"/>
                  <a:t>parametresi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1800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tr-TR" altLang="tr-TR" sz="1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tr-TR" altLang="tr-TR" sz="1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8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sz="1800" b="0" i="1" smtClean="0">
                            <a:latin typeface="Cambria Math"/>
                          </a:rPr>
                          <m:t>𝑣</m:t>
                        </m:r>
                        <m:r>
                          <a:rPr lang="tr-TR" altLang="tr-TR" sz="1800" i="1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tr-TR" altLang="tr-TR" sz="1800" dirty="0" smtClean="0"/>
                  <a:t> durumu için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tr-TR" altLang="tr-TR" sz="180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tr-TR" altLang="tr-TR" sz="1800" dirty="0"/>
                  <a:t> </a:t>
                </a:r>
                <a:r>
                  <a:rPr lang="tr-TR" altLang="tr-TR" sz="1800" dirty="0" smtClean="0"/>
                  <a:t>denklemi kullanılarak çözülürse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1800" b="0" i="1" smtClean="0">
                          <a:latin typeface="Cambria Math"/>
                        </a:rPr>
                        <m:t>𝑢</m:t>
                      </m:r>
                      <m:r>
                        <a:rPr lang="tr-TR" altLang="tr-TR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𝑣𝑝</m:t>
                              </m:r>
                            </m:sub>
                          </m:sSub>
                          <m:r>
                            <a:rPr lang="tr-TR" altLang="tr-TR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tr-TR" altLang="tr-TR" sz="1800" b="0" i="1" smtClean="0">
                              <a:latin typeface="Cambria Math"/>
                            </a:rPr>
                            <m:t>𝑧</m:t>
                          </m:r>
                        </m:num>
                        <m:den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𝑝𝑟𝑝</m:t>
                              </m:r>
                            </m:sub>
                          </m:sSub>
                          <m:r>
                            <a:rPr lang="tr-TR" altLang="tr-TR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tr-TR" altLang="tr-TR" sz="18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tr-TR" altLang="tr-TR" sz="1800" dirty="0" smtClean="0"/>
              </a:p>
              <a:p>
                <a:pPr algn="just"/>
                <a:r>
                  <a:rPr lang="tr-TR" altLang="tr-TR" sz="1800" dirty="0" smtClean="0"/>
                  <a:t>Çözülen </a:t>
                </a:r>
                <a14:m>
                  <m:oMath xmlns:m="http://schemas.openxmlformats.org/officeDocument/2006/math">
                    <m:r>
                      <a:rPr lang="tr-TR" altLang="tr-TR" sz="1800" i="1">
                        <a:latin typeface="Cambria Math"/>
                      </a:rPr>
                      <m:t>𝑢</m:t>
                    </m:r>
                  </m:oMath>
                </a14:m>
                <a:r>
                  <a:rPr lang="tr-TR" altLang="tr-TR" sz="18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18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tr-TR" altLang="tr-TR" sz="180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tr-TR" altLang="tr-TR" sz="1800" dirty="0" smtClean="0"/>
                  <a:t> 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tr-TR" sz="18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tr-TR" altLang="tr-TR" sz="180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tr-TR" altLang="tr-TR" sz="1800" dirty="0" smtClean="0"/>
                  <a:t> denklemlerinde </a:t>
                </a:r>
                <a:r>
                  <a:rPr lang="tr-TR" altLang="tr-TR" sz="1800" smtClean="0"/>
                  <a:t>yerine konursa</a:t>
                </a:r>
                <a:endParaRPr lang="en-US" altLang="tr-TR" sz="1800" smtClean="0"/>
              </a:p>
              <a:p>
                <a:pPr algn="just"/>
                <a:endParaRPr lang="tr-TR" altLang="tr-TR" sz="18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r>
                        <a:rPr lang="tr-TR" altLang="tr-TR" sz="18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8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8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8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tr-TR" sz="1800" dirty="0" smtClean="0"/>
              </a:p>
              <a:p>
                <a:pPr marL="0" indent="0" algn="just">
                  <a:buNone/>
                </a:pPr>
                <a:endParaRPr lang="tr-TR" altLang="tr-TR" sz="18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r>
                        <a:rPr lang="tr-TR" altLang="tr-TR" sz="18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8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8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altLang="tr-TR" sz="1800" dirty="0" smtClean="0"/>
              </a:p>
              <a:p>
                <a:pPr marL="0" indent="0" algn="just">
                  <a:buNone/>
                </a:pPr>
                <a:endParaRPr lang="tr-TR" altLang="tr-TR" sz="1800" dirty="0" smtClean="0"/>
              </a:p>
              <a:p>
                <a:pPr algn="just"/>
                <a:r>
                  <a:rPr lang="tr-TR" altLang="tr-TR" sz="1800" dirty="0" smtClean="0"/>
                  <a:t>Perspektif projeksiyon denklemleri paydada noktaların z koordinatına bağlı değerler içerdiğinden paralel projeksiyon denklemlerine göre daha karmaşıktır.</a:t>
                </a:r>
              </a:p>
              <a:p>
                <a:pPr algn="just"/>
                <a:r>
                  <a:rPr lang="tr-TR" altLang="tr-TR" sz="1800" dirty="0" smtClean="0"/>
                  <a:t>Diğer bakış süreçleriyle bunları birleştirebilmek için bazı basitleştirmeler gerekir.</a:t>
                </a:r>
              </a:p>
              <a:p>
                <a:pPr algn="just"/>
                <a:endParaRPr lang="tr-TR" altLang="tr-TR" sz="1800" dirty="0" smtClean="0"/>
              </a:p>
              <a:p>
                <a:pPr algn="just"/>
                <a:endParaRPr lang="tr-TR" altLang="tr-TR" sz="18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4752528"/>
              </a:xfrm>
              <a:blipFill>
                <a:blip r:embed="rId3"/>
                <a:stretch>
                  <a:fillRect l="-528" t="-642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ADGHYB0.jpg" descr="AADGHY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0"/>
          <a:stretch/>
        </p:blipFill>
        <p:spPr bwMode="auto">
          <a:xfrm>
            <a:off x="326729" y="4812770"/>
            <a:ext cx="4210620" cy="204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Perspektif Projeksiyon Denklemleri: Özel Durumlar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tr-TR" altLang="tr-TR" sz="2000" dirty="0" smtClean="0"/>
                  <a:t>Projeksiyon referans noktasının veya bakış düzleminin konumuna bağlı olarak perspektif projeksiyon denklemleri basitleştirilebilir.</a:t>
                </a:r>
              </a:p>
              <a:p>
                <a:pPr algn="just"/>
                <a:r>
                  <a:rPr lang="tr-TR" altLang="tr-TR" sz="2000" dirty="0" smtClean="0"/>
                  <a:t>Bazı grafik paketleri bu parametrelerin değiştirilmesine izin verebilir.</a:t>
                </a:r>
              </a:p>
              <a:p>
                <a:pPr algn="just"/>
                <a:r>
                  <a:rPr lang="tr-TR" altLang="tr-TR" sz="2000" dirty="0" smtClean="0"/>
                  <a:t>Özel durum I:</a:t>
                </a:r>
              </a:p>
              <a:p>
                <a:pPr lvl="1" algn="just"/>
                <a:r>
                  <a:rPr lang="tr-TR" altLang="tr-TR" sz="1600" dirty="0" smtClean="0"/>
                  <a:t>Projeksiyon referans noktası sadece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𝑣</m:t>
                        </m:r>
                        <m:r>
                          <a:rPr lang="tr-TR" altLang="tr-TR" sz="1600" b="0" i="1" smtClean="0">
                            <a:latin typeface="Cambria Math"/>
                          </a:rPr>
                          <m:t>𝑖𝑒𝑤</m:t>
                        </m:r>
                      </m:sub>
                    </m:sSub>
                  </m:oMath>
                </a14:m>
                <a:r>
                  <a:rPr lang="tr-TR" altLang="tr-TR" sz="1600" dirty="0" smtClean="0"/>
                  <a:t> ekseni üzerinde olacak şekilde ayarlanabilir.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𝑝𝑟𝑝</m:t>
                        </m:r>
                      </m:sub>
                    </m:sSub>
                    <m:r>
                      <a:rPr lang="tr-TR" altLang="tr-TR" sz="1600" b="0" i="1" smtClean="0">
                        <a:latin typeface="Cambria Math"/>
                      </a:rPr>
                      <m:t>=0,</m:t>
                    </m:r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𝑝𝑟𝑝</m:t>
                        </m:r>
                      </m:sub>
                    </m:sSub>
                    <m:r>
                      <a:rPr lang="tr-TR" altLang="tr-TR" sz="1600" b="0" i="1" smtClean="0">
                        <a:latin typeface="Cambria Math"/>
                      </a:rPr>
                      <m:t>=0</m:t>
                    </m:r>
                  </m:oMath>
                </a14:m>
                <a:endParaRPr lang="tr-TR" altLang="tr-TR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600" i="1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6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0" smtClean="0">
                          <a:latin typeface="Cambria Math"/>
                        </a:rPr>
                        <m:t>=</m:t>
                      </m:r>
                      <m:r>
                        <a:rPr lang="tr-TR" altLang="tr-TR" sz="16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altLang="tr-TR" sz="16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600" i="1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0" smtClean="0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altLang="tr-TR" sz="1600" dirty="0" smtClean="0"/>
              </a:p>
              <a:p>
                <a:pPr marL="0" indent="0" algn="just">
                  <a:buNone/>
                </a:pPr>
                <a:endParaRPr lang="tr-TR" altLang="tr-TR" sz="2000" dirty="0" smtClean="0"/>
              </a:p>
              <a:p>
                <a:pPr algn="just"/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  <a:blipFill>
                <a:blip r:embed="rId4"/>
                <a:stretch>
                  <a:fillRect l="-679" t="-958" r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Bağlayıcı 2"/>
          <p:cNvCxnSpPr/>
          <p:nvPr/>
        </p:nvCxnSpPr>
        <p:spPr>
          <a:xfrm flipH="1">
            <a:off x="4355976" y="3717032"/>
            <a:ext cx="1008112" cy="7200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Düz Bağlayıcı 5"/>
          <p:cNvCxnSpPr/>
          <p:nvPr/>
        </p:nvCxnSpPr>
        <p:spPr>
          <a:xfrm flipH="1">
            <a:off x="4355976" y="4221088"/>
            <a:ext cx="1008112" cy="7200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35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Perspektif Projeksiyon Denklemleri: Özel Durumlar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tr-TR" altLang="tr-TR" sz="2000" dirty="0" smtClean="0"/>
                  <a:t>Özel durum II:</a:t>
                </a:r>
              </a:p>
              <a:p>
                <a:pPr lvl="1" algn="just"/>
                <a:r>
                  <a:rPr lang="tr-TR" altLang="tr-TR" sz="1600" dirty="0" smtClean="0"/>
                  <a:t>Projeksiyon referans noktası koordinat orijinine sabitlenebilir.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𝑝𝑟𝑝</m:t>
                        </m:r>
                      </m:sub>
                    </m:sSub>
                    <m:r>
                      <a:rPr lang="tr-TR" altLang="tr-TR" sz="1600" b="0" i="1" smtClean="0">
                        <a:latin typeface="Cambria Math"/>
                      </a:rPr>
                      <m:t>=0,</m:t>
                    </m:r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𝑝𝑟𝑝</m:t>
                        </m:r>
                      </m:sub>
                    </m:sSub>
                    <m:r>
                      <a:rPr lang="tr-TR" altLang="tr-TR" sz="1600" b="0" i="1" smtClean="0">
                        <a:latin typeface="Cambria Math"/>
                      </a:rPr>
                      <m:t>=0,</m:t>
                    </m:r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𝑝𝑟𝑝</m:t>
                        </m:r>
                      </m:sub>
                    </m:sSub>
                    <m:r>
                      <a:rPr lang="tr-TR" altLang="tr-TR" sz="1600" i="1">
                        <a:latin typeface="Cambria Math"/>
                      </a:rPr>
                      <m:t>=0</m:t>
                    </m:r>
                  </m:oMath>
                </a14:m>
                <a:endParaRPr lang="tr-TR" altLang="tr-TR" sz="1600" dirty="0"/>
              </a:p>
              <a:p>
                <a:pPr lvl="1" algn="just"/>
                <a:endParaRPr lang="tr-TR" altLang="tr-TR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600" i="1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6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0" smtClean="0">
                          <a:latin typeface="Cambria Math"/>
                        </a:rPr>
                        <m:t>=</m:t>
                      </m:r>
                      <m:r>
                        <a:rPr lang="tr-TR" altLang="tr-TR" sz="16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altLang="tr-TR" sz="16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600" i="1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0" smtClean="0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altLang="tr-TR" sz="1600" dirty="0" smtClean="0"/>
              </a:p>
              <a:p>
                <a:pPr marL="0" indent="0" algn="just">
                  <a:buNone/>
                </a:pPr>
                <a:endParaRPr lang="tr-TR" altLang="tr-TR" sz="2000" dirty="0" smtClean="0"/>
              </a:p>
              <a:p>
                <a:pPr algn="just"/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  <a:blipFill rotWithShape="1">
                <a:blip r:embed="rId3"/>
                <a:stretch>
                  <a:fillRect l="-679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Bağlayıcı 2"/>
          <p:cNvCxnSpPr/>
          <p:nvPr/>
        </p:nvCxnSpPr>
        <p:spPr>
          <a:xfrm flipH="1">
            <a:off x="4427984" y="2856364"/>
            <a:ext cx="1008112" cy="7200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Düz Bağlayıcı 5"/>
          <p:cNvCxnSpPr/>
          <p:nvPr/>
        </p:nvCxnSpPr>
        <p:spPr>
          <a:xfrm flipH="1">
            <a:off x="4572000" y="3429000"/>
            <a:ext cx="1008112" cy="7200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Düz Bağlayıcı 6"/>
          <p:cNvCxnSpPr/>
          <p:nvPr/>
        </p:nvCxnSpPr>
        <p:spPr>
          <a:xfrm flipH="1">
            <a:off x="3059832" y="2997334"/>
            <a:ext cx="432048" cy="2998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Düz Bağlayıcı 7"/>
          <p:cNvCxnSpPr/>
          <p:nvPr/>
        </p:nvCxnSpPr>
        <p:spPr>
          <a:xfrm flipH="1">
            <a:off x="3059832" y="3597022"/>
            <a:ext cx="432048" cy="2998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Düz Bağlayıcı 8"/>
          <p:cNvCxnSpPr/>
          <p:nvPr/>
        </p:nvCxnSpPr>
        <p:spPr>
          <a:xfrm flipH="1">
            <a:off x="3203848" y="3297178"/>
            <a:ext cx="288032" cy="2998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 flipH="1">
            <a:off x="3059832" y="3896866"/>
            <a:ext cx="432048" cy="2703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AADGHYB0.jpg" descr="AADGHYB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0"/>
          <a:stretch/>
        </p:blipFill>
        <p:spPr bwMode="auto">
          <a:xfrm>
            <a:off x="326729" y="4812770"/>
            <a:ext cx="4210620" cy="204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88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Perspektif Projeksiyon Denklemleri: Özel Durumlar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tr-TR" altLang="tr-TR" sz="2000" dirty="0" smtClean="0"/>
                  <a:t>Özel durum III:</a:t>
                </a:r>
              </a:p>
              <a:p>
                <a:pPr lvl="1" algn="just"/>
                <a:r>
                  <a:rPr lang="tr-TR" altLang="tr-TR" sz="1600" dirty="0" smtClean="0"/>
                  <a:t>Bakış </a:t>
                </a:r>
                <a:r>
                  <a:rPr lang="tr-TR" altLang="tr-TR" sz="1600" smtClean="0"/>
                  <a:t>düzlemi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tr-TR" sz="16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  <m:r>
                          <a:rPr lang="en-US" altLang="tr-TR" sz="1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tr-T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𝑣𝑖𝑒𝑤</m:t>
                        </m:r>
                      </m:sub>
                    </m:sSub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tr-T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𝑣𝑖𝑒𝑤</m:t>
                        </m:r>
                      </m:sub>
                    </m:sSub>
                    <m:r>
                      <a:rPr lang="en-US" altLang="tr-T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altLang="tr-TR" sz="1600" smtClean="0"/>
                  <a:t> </a:t>
                </a:r>
                <a:r>
                  <a:rPr lang="tr-TR" altLang="tr-TR" sz="1600" dirty="0" smtClean="0"/>
                  <a:t>düzlemindedir</a:t>
                </a:r>
                <a:r>
                  <a:rPr lang="tr-TR" altLang="tr-TR" sz="1600" smtClean="0"/>
                  <a:t>. </a:t>
                </a:r>
                <a:endParaRPr lang="en-US" altLang="tr-TR" sz="1600" smtClean="0"/>
              </a:p>
              <a:p>
                <a:pPr lvl="1" algn="just"/>
                <a:r>
                  <a:rPr lang="tr-TR" altLang="tr-TR" sz="1600" smtClean="0"/>
                  <a:t>Projeksiyon </a:t>
                </a:r>
                <a:r>
                  <a:rPr lang="tr-TR" altLang="tr-TR" sz="1600" dirty="0" smtClean="0"/>
                  <a:t>referans noktası için herhangi bir kısıt yoktur.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sz="1600" b="0" i="1" smtClean="0">
                            <a:latin typeface="Cambria Math"/>
                          </a:rPr>
                          <m:t>𝑣</m:t>
                        </m:r>
                        <m:r>
                          <a:rPr lang="tr-TR" altLang="tr-TR" sz="1600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tr-TR" altLang="tr-TR" sz="1600" i="1">
                        <a:latin typeface="Cambria Math"/>
                      </a:rPr>
                      <m:t>=0</m:t>
                    </m:r>
                  </m:oMath>
                </a14:m>
                <a:endParaRPr lang="tr-TR" altLang="tr-TR" sz="1600" dirty="0"/>
              </a:p>
              <a:p>
                <a:pPr lvl="1" algn="just"/>
                <a:endParaRPr lang="tr-TR" altLang="tr-TR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600" i="1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6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0" smtClean="0">
                          <a:latin typeface="Cambria Math"/>
                        </a:rPr>
                        <m:t>=</m:t>
                      </m:r>
                      <m:r>
                        <a:rPr lang="tr-TR" altLang="tr-TR" sz="16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altLang="tr-TR" sz="16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600" i="1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0" smtClean="0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altLang="tr-TR" sz="1600" dirty="0" smtClean="0"/>
              </a:p>
              <a:p>
                <a:pPr marL="0" indent="0" algn="just">
                  <a:buNone/>
                </a:pPr>
                <a:endParaRPr lang="tr-TR" altLang="tr-TR" sz="2000" dirty="0" smtClean="0"/>
              </a:p>
              <a:p>
                <a:pPr algn="just"/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  <a:blipFill>
                <a:blip r:embed="rId3"/>
                <a:stretch>
                  <a:fillRect l="-679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Bağlayıcı 2"/>
          <p:cNvCxnSpPr/>
          <p:nvPr/>
        </p:nvCxnSpPr>
        <p:spPr>
          <a:xfrm flipH="1">
            <a:off x="3774192" y="3297178"/>
            <a:ext cx="365760" cy="2792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Düz Bağlayıcı 5"/>
          <p:cNvCxnSpPr/>
          <p:nvPr/>
        </p:nvCxnSpPr>
        <p:spPr>
          <a:xfrm flipH="1">
            <a:off x="3774192" y="3843423"/>
            <a:ext cx="365760" cy="2703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Düz Bağlayıcı 6"/>
          <p:cNvCxnSpPr/>
          <p:nvPr/>
        </p:nvCxnSpPr>
        <p:spPr>
          <a:xfrm flipH="1">
            <a:off x="2555776" y="3297178"/>
            <a:ext cx="432048" cy="2998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 flipH="1">
            <a:off x="2555776" y="3843423"/>
            <a:ext cx="432048" cy="2703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AADGHYB0.jpg" descr="AADGHYB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0"/>
          <a:stretch/>
        </p:blipFill>
        <p:spPr bwMode="auto">
          <a:xfrm>
            <a:off x="326729" y="4812770"/>
            <a:ext cx="4210620" cy="204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ADGHMQ0.jpg" descr="AADGHMQ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"/>
          <a:stretch/>
        </p:blipFill>
        <p:spPr bwMode="auto">
          <a:xfrm>
            <a:off x="6303252" y="4869160"/>
            <a:ext cx="2383548" cy="168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26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Perspektif Projeksiyon Denklemleri: Özel Durumlar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tr-TR" altLang="tr-TR" sz="2000" dirty="0" smtClean="0"/>
                  <a:t>Özel durum IV:</a:t>
                </a:r>
              </a:p>
              <a:p>
                <a:pPr lvl="1" algn="just"/>
                <a:r>
                  <a:rPr lang="tr-TR" altLang="tr-TR" sz="1600" dirty="0"/>
                  <a:t>Bakış </a:t>
                </a:r>
                <a:r>
                  <a:rPr lang="tr-TR" altLang="tr-TR" sz="1600"/>
                  <a:t>düzlemi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tr-TR" sz="1600" i="1">
                            <a:latin typeface="Cambria Math" panose="02040503050406030204" pitchFamily="18" charset="0"/>
                          </a:rPr>
                          <m:t>𝑢𝑣</m:t>
                        </m:r>
                        <m:r>
                          <a:rPr lang="en-US" altLang="tr-TR" sz="1600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tr-T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𝑣𝑖𝑒𝑤</m:t>
                        </m:r>
                      </m:sub>
                    </m:sSub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tr-T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𝑣𝑖𝑒𝑤</m:t>
                        </m:r>
                      </m:sub>
                    </m:sSub>
                    <m:r>
                      <a:rPr lang="en-US" altLang="tr-T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altLang="tr-TR" sz="1600"/>
                  <a:t> </a:t>
                </a:r>
                <a:r>
                  <a:rPr lang="tr-TR" altLang="tr-TR" sz="1600" dirty="0"/>
                  <a:t>düzlemindedir</a:t>
                </a:r>
                <a:r>
                  <a:rPr lang="tr-TR" altLang="tr-TR" sz="1600"/>
                  <a:t>. </a:t>
                </a:r>
                <a:endParaRPr lang="en-US" altLang="tr-TR" sz="1600"/>
              </a:p>
              <a:p>
                <a:pPr lvl="1" algn="just"/>
                <a:r>
                  <a:rPr lang="tr-TR" altLang="tr-TR" sz="1600" smtClean="0"/>
                  <a:t>Projeksiyon </a:t>
                </a:r>
                <a:r>
                  <a:rPr lang="tr-TR" altLang="tr-TR" sz="1600" dirty="0" smtClean="0"/>
                  <a:t>referans noktası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𝑣</m:t>
                        </m:r>
                        <m:r>
                          <a:rPr lang="tr-TR" altLang="tr-TR" sz="1600" b="0" i="1" smtClean="0">
                            <a:latin typeface="Cambria Math"/>
                          </a:rPr>
                          <m:t>𝑖𝑒𝑤</m:t>
                        </m:r>
                      </m:sub>
                    </m:sSub>
                  </m:oMath>
                </a14:m>
                <a:r>
                  <a:rPr lang="tr-TR" altLang="tr-TR" sz="1600" dirty="0" smtClean="0"/>
                  <a:t> ekseni üzerindedir.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𝑝𝑟𝑝</m:t>
                        </m:r>
                      </m:sub>
                    </m:sSub>
                    <m:r>
                      <a:rPr lang="tr-TR" altLang="tr-TR" sz="1600" b="0" i="1" smtClean="0">
                        <a:latin typeface="Cambria Math"/>
                      </a:rPr>
                      <m:t>=0,</m:t>
                    </m:r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𝑝𝑟𝑝</m:t>
                        </m:r>
                      </m:sub>
                    </m:sSub>
                    <m:r>
                      <a:rPr lang="tr-TR" altLang="tr-TR" sz="1600" b="0" i="1" smtClean="0">
                        <a:latin typeface="Cambria Math"/>
                      </a:rPr>
                      <m:t>=0</m:t>
                    </m:r>
                    <m:r>
                      <a:rPr lang="tr-TR" altLang="tr-TR" sz="1600" b="0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tr-TR" altLang="tr-T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6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sz="1600" i="1">
                            <a:latin typeface="Cambria Math"/>
                          </a:rPr>
                          <m:t>𝑣𝑝</m:t>
                        </m:r>
                      </m:sub>
                    </m:sSub>
                    <m:r>
                      <a:rPr lang="tr-TR" altLang="tr-TR" sz="1600" i="1">
                        <a:latin typeface="Cambria Math"/>
                      </a:rPr>
                      <m:t>=0</m:t>
                    </m:r>
                  </m:oMath>
                </a14:m>
                <a:endParaRPr lang="tr-TR" altLang="tr-TR" sz="1600" dirty="0" smtClean="0"/>
              </a:p>
              <a:p>
                <a:pPr lvl="1" algn="just"/>
                <a:endParaRPr lang="tr-TR" altLang="tr-TR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600" i="1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6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0" smtClean="0">
                          <a:latin typeface="Cambria Math"/>
                        </a:rPr>
                        <m:t>=</m:t>
                      </m:r>
                      <m:r>
                        <a:rPr lang="tr-TR" altLang="tr-TR" sz="16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altLang="tr-TR" sz="16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600" i="1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6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600" b="0" i="0" smtClean="0">
                          <a:latin typeface="Cambria Math"/>
                        </a:rPr>
                        <m:t>=</m:t>
                      </m:r>
                      <m:r>
                        <a:rPr lang="tr-TR" altLang="tr-TR" sz="16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6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6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altLang="tr-TR" sz="1600" dirty="0" smtClean="0"/>
              </a:p>
              <a:p>
                <a:pPr marL="0" indent="0" algn="just">
                  <a:buNone/>
                </a:pPr>
                <a:endParaRPr lang="tr-TR" altLang="tr-TR" sz="2000" dirty="0" smtClean="0"/>
              </a:p>
              <a:p>
                <a:pPr algn="just"/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  <a:blipFill>
                <a:blip r:embed="rId3"/>
                <a:stretch>
                  <a:fillRect l="-679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Bağlayıcı 2"/>
          <p:cNvCxnSpPr/>
          <p:nvPr/>
        </p:nvCxnSpPr>
        <p:spPr>
          <a:xfrm flipH="1">
            <a:off x="4301108" y="3242702"/>
            <a:ext cx="1008112" cy="7200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Düz Bağlayıcı 5"/>
          <p:cNvCxnSpPr/>
          <p:nvPr/>
        </p:nvCxnSpPr>
        <p:spPr>
          <a:xfrm flipH="1">
            <a:off x="4355976" y="3717032"/>
            <a:ext cx="1008112" cy="7200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Düz Bağlayıcı 6"/>
          <p:cNvCxnSpPr/>
          <p:nvPr/>
        </p:nvCxnSpPr>
        <p:spPr>
          <a:xfrm flipH="1">
            <a:off x="3314446" y="3386718"/>
            <a:ext cx="376318" cy="2205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Düz Bağlayıcı 7"/>
          <p:cNvCxnSpPr/>
          <p:nvPr/>
        </p:nvCxnSpPr>
        <p:spPr>
          <a:xfrm flipH="1">
            <a:off x="3438736" y="3890774"/>
            <a:ext cx="252028" cy="2371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AADGHYB0.jpg" descr="AADGHYB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0"/>
          <a:stretch/>
        </p:blipFill>
        <p:spPr bwMode="auto">
          <a:xfrm>
            <a:off x="326729" y="4812770"/>
            <a:ext cx="4210620" cy="204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ADGHMQ0.jpg" descr="AADGHMQ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0"/>
          <a:stretch/>
        </p:blipFill>
        <p:spPr bwMode="auto">
          <a:xfrm>
            <a:off x="6303252" y="4869160"/>
            <a:ext cx="2383548" cy="168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40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Perspektif Projeksiyon </a:t>
            </a:r>
            <a:br>
              <a:rPr lang="tr-TR" altLang="tr-TR" dirty="0" smtClean="0"/>
            </a:br>
            <a:r>
              <a:rPr lang="tr-TR" altLang="tr-TR" dirty="0" smtClean="0"/>
              <a:t>Dönüşüm Matrisi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tr-TR" altLang="tr-TR" sz="2000" dirty="0" smtClean="0"/>
                  <a:t>Paralel projeksiyondaki gibi direkt x ve y değerlerini kullanmak mümkün değildir.</a:t>
                </a:r>
              </a:p>
              <a:p>
                <a:pPr algn="just"/>
                <a:r>
                  <a:rPr lang="tr-TR" altLang="tr-TR" sz="2000" dirty="0" smtClean="0"/>
                  <a:t>Homojen koordinatlar kullanılarak perspektif projeksiyon denklemleri türetilebilir.</a:t>
                </a:r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tr-TR" altLang="tr-TR" sz="1800" b="0" i="1" smtClean="0">
                              <a:latin typeface="Cambria Math"/>
                            </a:rPr>
                            <m:t>h</m:t>
                          </m:r>
                        </m:den>
                      </m:f>
                      <m:r>
                        <a:rPr lang="tr-TR" altLang="tr-TR" sz="1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tr-TR" altLang="tr-TR" sz="1800" i="1">
                              <a:latin typeface="Cambria Math"/>
                            </a:rPr>
                            <m:t>h</m:t>
                          </m:r>
                        </m:den>
                      </m:f>
                      <m:r>
                        <a:rPr lang="tr-TR" altLang="tr-TR" sz="1800" i="1">
                          <a:latin typeface="Cambria Math"/>
                        </a:rPr>
                        <m:t>,</m:t>
                      </m:r>
                      <m:r>
                        <a:rPr lang="tr-TR" altLang="tr-TR" sz="1800" b="0" i="0" smtClean="0">
                          <a:latin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tr-TR" altLang="tr-TR" sz="1800" b="0" i="0" smtClean="0">
                          <a:latin typeface="Cambria Math"/>
                        </a:rPr>
                        <m:t>h</m:t>
                      </m:r>
                      <m:r>
                        <a:rPr lang="tr-TR" altLang="tr-TR" sz="1800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−</m:t>
                      </m:r>
                      <m:r>
                        <a:rPr lang="tr-TR" altLang="tr-TR" sz="1800" i="1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tr-TR" altLang="tr-TR" sz="1800" dirty="0" smtClean="0"/>
              </a:p>
              <a:p>
                <a:pPr lvl="1" algn="just"/>
                <a:endParaRPr lang="tr-TR" altLang="tr-TR" sz="18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r>
                        <a:rPr lang="tr-TR" altLang="tr-TR" sz="18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8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8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8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800" i="1" smtClean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tr-TR" altLang="tr-TR" sz="1800" b="0" i="1" smtClean="0">
                          <a:latin typeface="Cambria Math"/>
                        </a:rPr>
                        <m:t>=</m:t>
                      </m:r>
                      <m:r>
                        <a:rPr lang="tr-TR" altLang="tr-TR" sz="1800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𝑣𝑝</m:t>
                              </m:r>
                            </m:sub>
                          </m:sSub>
                        </m:e>
                      </m:d>
                      <m:r>
                        <a:rPr lang="tr-TR" altLang="tr-TR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𝑣𝑝</m:t>
                              </m:r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sz="180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tr-TR" altLang="tr-TR" sz="18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r>
                        <a:rPr lang="tr-TR" altLang="tr-TR" sz="18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tr-TR" altLang="tr-T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altLang="tr-TR" sz="18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altLang="tr-TR" sz="1800" i="1">
                                          <a:latin typeface="Cambria Math"/>
                                        </a:rPr>
                                        <m:t>𝑝𝑟𝑝</m:t>
                                      </m:r>
                                    </m:sub>
                                  </m:s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𝑣𝑝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tr-TR" altLang="tr-TR" sz="1800" i="1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r>
                        <a:rPr lang="tr-TR" altLang="tr-TR" sz="18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tr-TR" altLang="tr-T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altLang="tr-TR" sz="1800" i="1">
                                      <a:latin typeface="Cambria Math"/>
                                    </a:rPr>
                                    <m:t>𝑝𝑟𝑝</m:t>
                                  </m:r>
                                </m:sub>
                              </m:sSub>
                              <m:r>
                                <a:rPr lang="tr-TR" altLang="tr-TR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𝑣𝑝</m:t>
                              </m:r>
                            </m:sub>
                          </m:sSub>
                        </m:e>
                      </m:d>
                      <m:r>
                        <a:rPr lang="tr-TR" altLang="tr-TR" sz="1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𝑣𝑝</m:t>
                              </m:r>
                            </m:sub>
                          </m:sSub>
                          <m:r>
                            <a:rPr lang="tr-TR" altLang="tr-TR" sz="1800" i="1">
                              <a:latin typeface="Cambria Math"/>
                            </a:rPr>
                            <m:t>−</m:t>
                          </m:r>
                          <m:r>
                            <a:rPr lang="tr-TR" altLang="tr-TR" sz="180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tr-TR" altLang="tr-TR" sz="1600" dirty="0" smtClean="0"/>
              </a:p>
              <a:p>
                <a:pPr marL="0" indent="0" algn="just">
                  <a:buNone/>
                </a:pPr>
                <a:endParaRPr lang="tr-TR" altLang="tr-TR" sz="2000" dirty="0" smtClean="0"/>
              </a:p>
              <a:p>
                <a:pPr marL="0" indent="0" algn="just">
                  <a:buNone/>
                </a:pPr>
                <a:endParaRPr lang="tr-TR" altLang="tr-TR" sz="20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3816424"/>
              </a:xfrm>
              <a:blipFill>
                <a:blip r:embed="rId3"/>
                <a:stretch>
                  <a:fillRect l="-679" t="-958" r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8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Perspektif Projeksiyon </a:t>
            </a:r>
            <a:br>
              <a:rPr lang="tr-TR" altLang="tr-TR" dirty="0" smtClean="0"/>
            </a:br>
            <a:r>
              <a:rPr lang="tr-TR" altLang="tr-TR" dirty="0" smtClean="0"/>
              <a:t>Dönüşüm Matrisi</a:t>
            </a:r>
            <a:endParaRPr lang="en-US" altLang="tr-TR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4248472"/>
              </a:xfrm>
            </p:spPr>
            <p:txBody>
              <a:bodyPr>
                <a:no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𝑝𝑒𝑟𝑠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matrisi bir bakış koordinat noktasının perspektif projeksiyon dönüşümünü sağlar.</a:t>
                </a:r>
              </a:p>
              <a:p>
                <a:pPr algn="just"/>
                <a:r>
                  <a:rPr lang="tr-TR" altLang="tr-TR" sz="2000" dirty="0" smtClean="0"/>
                  <a:t>Bunun için şu iki adım gerçekleştirilmelidir. </a:t>
                </a:r>
              </a:p>
              <a:p>
                <a:pPr marL="800100" lvl="1" indent="-342900" algn="just">
                  <a:buFont typeface="+mj-lt"/>
                  <a:buAutoNum type="arabicPeriod"/>
                </a:pPr>
                <a:r>
                  <a:rPr lang="tr-TR" altLang="tr-TR" sz="1700" dirty="0" smtClean="0"/>
                  <a:t>Perspektif projeksiyon dönüşümü ile homojen nokta koordinatları hesaplanır.</a:t>
                </a:r>
              </a:p>
              <a:p>
                <a:pPr marL="457200" lvl="1" indent="0" algn="just">
                  <a:buNone/>
                </a:pPr>
                <a:endParaRPr lang="tr-TR" altLang="tr-TR" sz="1700" dirty="0" smtClean="0"/>
              </a:p>
              <a:p>
                <a:pPr marL="811213" lvl="1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tr-TR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700" b="1" i="1" smtClean="0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1700" b="0" i="1" smtClean="0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a:rPr lang="tr-TR" altLang="tr-TR" sz="1700" b="1" i="1" smtClean="0">
                              <a:latin typeface="Cambria Math"/>
                            </a:rPr>
                            <m:t>=</m:t>
                          </m:r>
                          <m:r>
                            <a:rPr lang="tr-TR" altLang="tr-TR" sz="17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1700" i="1">
                              <a:latin typeface="Cambria Math"/>
                            </a:rPr>
                            <m:t>𝑝𝑒𝑟𝑠</m:t>
                          </m:r>
                        </m:sub>
                      </m:sSub>
                      <m:r>
                        <a:rPr lang="tr-TR" altLang="tr-TR" sz="1700" b="0" i="0" smtClean="0">
                          <a:latin typeface="Cambria Math"/>
                        </a:rPr>
                        <m:t>.</m:t>
                      </m:r>
                      <m:r>
                        <a:rPr lang="tr-TR" altLang="tr-TR" sz="1700" b="1" i="0" smtClean="0">
                          <a:latin typeface="Cambria Math"/>
                        </a:rPr>
                        <m:t>𝐏</m:t>
                      </m:r>
                      <m:r>
                        <a:rPr lang="tr-TR" altLang="tr-TR" sz="1700" b="1" i="0" smtClean="0">
                          <a:latin typeface="Cambria Math"/>
                        </a:rPr>
                        <m:t>,    </m:t>
                      </m:r>
                    </m:oMath>
                  </m:oMathPara>
                </a14:m>
                <a:endParaRPr lang="tr-TR" altLang="tr-TR" sz="1700" b="1" dirty="0" smtClean="0"/>
              </a:p>
              <a:p>
                <a:pPr marL="811213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700" b="1" i="1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altLang="tr-TR" sz="1700" i="1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tr-TR" altLang="tr-TR" sz="1700" b="1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altLang="tr-TR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7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17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a:rPr lang="tr-TR" altLang="tr-TR" sz="1700" b="0" i="0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7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altLang="tr-TR" sz="17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a:rPr lang="tr-TR" altLang="tr-TR" sz="1700" b="0" i="0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7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altLang="tr-TR" sz="17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a:rPr lang="tr-TR" altLang="tr-TR" sz="1700" b="0" i="0" smtClean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tr-TR" altLang="tr-TR" sz="1700" b="0" i="0" smtClean="0"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tr-TR" altLang="tr-TR" sz="1700" b="0" i="0" smtClean="0">
                          <a:latin typeface="Cambria Math"/>
                        </a:rPr>
                        <m:t>,   </m:t>
                      </m:r>
                      <m:r>
                        <a:rPr lang="tr-TR" altLang="tr-TR" sz="1700" b="1" i="1" smtClean="0">
                          <a:latin typeface="Cambria Math"/>
                        </a:rPr>
                        <m:t>𝑷</m:t>
                      </m:r>
                      <m:r>
                        <a:rPr lang="tr-TR" altLang="tr-TR" sz="1700" b="1" i="1">
                          <a:latin typeface="Cambria Math"/>
                        </a:rPr>
                        <m:t>=</m:t>
                      </m:r>
                      <m:r>
                        <a:rPr lang="tr-TR" altLang="tr-TR" sz="170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altLang="tr-TR" sz="1700" b="0" i="0" smtClean="0">
                          <a:latin typeface="Cambria Math"/>
                        </a:rPr>
                        <m:t>x</m:t>
                      </m:r>
                      <m:r>
                        <a:rPr lang="tr-TR" altLang="tr-TR" sz="1700">
                          <a:latin typeface="Cambria Math"/>
                        </a:rPr>
                        <m:t>,</m:t>
                      </m:r>
                      <m:r>
                        <a:rPr lang="tr-TR" altLang="tr-TR" sz="1700" b="0" i="1" smtClean="0">
                          <a:latin typeface="Cambria Math"/>
                        </a:rPr>
                        <m:t>𝑦</m:t>
                      </m:r>
                      <m:r>
                        <a:rPr lang="tr-TR" altLang="tr-TR" sz="1700">
                          <a:latin typeface="Cambria Math"/>
                        </a:rPr>
                        <m:t>,</m:t>
                      </m:r>
                      <m:r>
                        <a:rPr lang="tr-TR" altLang="tr-TR" sz="1700" b="0" i="1" smtClean="0">
                          <a:latin typeface="Cambria Math"/>
                        </a:rPr>
                        <m:t>𝑧</m:t>
                      </m:r>
                      <m:r>
                        <a:rPr lang="tr-TR" altLang="tr-TR" sz="1700" b="0" i="1" smtClean="0">
                          <a:latin typeface="Cambria Math"/>
                        </a:rPr>
                        <m:t>,1</m:t>
                      </m:r>
                      <m:r>
                        <a:rPr lang="tr-TR" altLang="tr-TR" sz="170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tr-TR" altLang="tr-TR" sz="1700" dirty="0" smtClean="0"/>
              </a:p>
              <a:p>
                <a:pPr marL="811213" lvl="1" indent="0" algn="just">
                  <a:buNone/>
                </a:pPr>
                <a:endParaRPr lang="tr-TR" altLang="tr-TR" sz="1700" dirty="0"/>
              </a:p>
              <a:p>
                <a:pPr lvl="1" algn="just"/>
                <a:r>
                  <a:rPr lang="tr-TR" altLang="tr-TR" sz="1700" dirty="0"/>
                  <a:t>Perspektif dönüşüm matrisi pratikte </a:t>
                </a:r>
                <a:r>
                  <a:rPr lang="tr-TR" altLang="tr-TR" sz="1700" dirty="0" smtClean="0"/>
                  <a:t>diğer geometrik ve bakış </a:t>
                </a:r>
                <a:r>
                  <a:rPr lang="tr-TR" altLang="tr-TR" sz="1700" dirty="0"/>
                  <a:t>dönüşüm matrisleriyle birleştirilerek uygulanır.</a:t>
                </a:r>
              </a:p>
              <a:p>
                <a:pPr marL="800100" lvl="1" indent="-342900" algn="just">
                  <a:buFont typeface="+mj-lt"/>
                  <a:buAutoNum type="arabicPeriod" startAt="2"/>
                </a:pPr>
                <a:r>
                  <a:rPr lang="tr-TR" altLang="tr-TR" sz="1700" dirty="0" smtClean="0"/>
                  <a:t>Tüm diğer normalleştirme ve kırpma işlemlerinin ardından elde edilen nokta koordinatları </a:t>
                </a:r>
                <a14:m>
                  <m:oMath xmlns:m="http://schemas.openxmlformats.org/officeDocument/2006/math">
                    <m:r>
                      <a:rPr lang="tr-TR" altLang="tr-TR" sz="1700" i="1">
                        <a:latin typeface="Cambria Math"/>
                      </a:rPr>
                      <m:t>h</m:t>
                    </m:r>
                    <m:r>
                      <a:rPr lang="tr-TR" altLang="tr-TR" sz="1700" i="1">
                        <a:latin typeface="Cambria Math"/>
                      </a:rPr>
                      <m:t> </m:t>
                    </m:r>
                  </m:oMath>
                </a14:m>
                <a:r>
                  <a:rPr lang="tr-TR" altLang="tr-TR" sz="1700" dirty="0" smtClean="0"/>
                  <a:t>parametresine </a:t>
                </a:r>
                <a:r>
                  <a:rPr lang="tr-TR" altLang="tr-TR" sz="1700" smtClean="0"/>
                  <a:t>bölünerek </a:t>
                </a:r>
                <a:r>
                  <a:rPr lang="en-US" altLang="tr-TR" sz="1700" smtClean="0"/>
                  <a:t>kesin</a:t>
                </a:r>
                <a:r>
                  <a:rPr lang="tr-TR" altLang="tr-TR" sz="1700" smtClean="0"/>
                  <a:t> </a:t>
                </a:r>
                <a:r>
                  <a:rPr lang="tr-TR" altLang="tr-TR" sz="1700" dirty="0" smtClean="0"/>
                  <a:t>dönüşüm koordinatları bulunur.</a:t>
                </a:r>
              </a:p>
              <a:p>
                <a:pPr lvl="1" algn="just"/>
                <a:endParaRPr lang="tr-TR" altLang="tr-TR" sz="1600" dirty="0" smtClean="0"/>
              </a:p>
              <a:p>
                <a:pPr lvl="1" algn="just"/>
                <a:endParaRPr lang="tr-TR" altLang="tr-TR" sz="160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1600" dirty="0"/>
              </a:p>
              <a:p>
                <a:pPr marL="457200" lvl="1" indent="0" algn="just">
                  <a:buNone/>
                </a:pPr>
                <a:endParaRPr lang="tr-TR" altLang="tr-TR" sz="1600" dirty="0" smtClean="0"/>
              </a:p>
            </p:txBody>
          </p:sp>
        </mc:Choice>
        <mc:Fallback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4248472"/>
              </a:xfrm>
              <a:blipFill>
                <a:blip r:embed="rId3"/>
                <a:stretch>
                  <a:fillRect l="-679" t="-717" r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9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Perspektif Projeksiyon </a:t>
            </a:r>
            <a:br>
              <a:rPr lang="tr-TR" altLang="tr-TR" dirty="0" smtClean="0"/>
            </a:br>
            <a:r>
              <a:rPr lang="tr-TR" altLang="tr-TR" dirty="0" smtClean="0"/>
              <a:t>Dönüşüm Matrisi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4248472"/>
              </a:xfrm>
            </p:spPr>
            <p:txBody>
              <a:bodyPr>
                <a:no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𝑝𝑒𝑟𝑠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</a:t>
                </a:r>
                <a:r>
                  <a:rPr lang="tr-TR" altLang="tr-TR" sz="2000" smtClean="0"/>
                  <a:t>matrisi değerleri</a:t>
                </a:r>
                <a:r>
                  <a:rPr lang="en-US" altLang="tr-TR" sz="2000" smtClean="0"/>
                  <a:t> </a:t>
                </a:r>
                <a:r>
                  <a:rPr lang="tr-TR" altLang="tr-TR" sz="2000" smtClean="0"/>
                  <a:t>homojen </a:t>
                </a:r>
                <a:r>
                  <a:rPr lang="tr-TR" altLang="tr-TR" sz="2000" dirty="0" smtClean="0"/>
                  <a:t>koordinatlardaki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noktalarını oluşturacak şekilde ayarlanır.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700" b="1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sz="1700" i="1">
                            <a:latin typeface="Cambria Math"/>
                          </a:rPr>
                          <m:t>𝑝𝑒𝑟𝑠</m:t>
                        </m:r>
                      </m:sub>
                    </m:sSub>
                  </m:oMath>
                </a14:m>
                <a:r>
                  <a:rPr lang="tr-TR" altLang="tr-TR" sz="1700" dirty="0"/>
                  <a:t> matrisi koordinat değerlerini değil sadece perspektif parametreleri </a:t>
                </a:r>
                <a:r>
                  <a:rPr lang="tr-TR" altLang="tr-TR" sz="1700" dirty="0" smtClean="0"/>
                  <a:t>içerir</a:t>
                </a:r>
                <a:r>
                  <a:rPr lang="tr-TR" altLang="tr-TR" sz="1700" dirty="0"/>
                  <a:t>.</a:t>
                </a:r>
                <a:endParaRPr lang="tr-TR" altLang="tr-TR" sz="17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tr-TR" altLang="tr-TR" sz="2000" b="0" i="1" smtClean="0">
                        <a:latin typeface="Cambria Math"/>
                      </a:rPr>
                      <m:t>h</m:t>
                    </m:r>
                  </m:oMath>
                </a14:m>
                <a:r>
                  <a:rPr lang="tr-TR" altLang="tr-TR" sz="2000" dirty="0" smtClean="0"/>
                  <a:t> normalleştirmesi sonrasında </a:t>
                </a:r>
                <a14:m>
                  <m:oMath xmlns:m="http://schemas.openxmlformats.org/officeDocument/2006/math">
                    <m:r>
                      <a:rPr lang="tr-TR" altLang="tr-TR" sz="2000" b="0" i="1" smtClean="0">
                        <a:latin typeface="Cambria Math"/>
                      </a:rPr>
                      <m:t>𝑧</m:t>
                    </m:r>
                  </m:oMath>
                </a14:m>
                <a:r>
                  <a:rPr lang="tr-TR" altLang="tr-TR" sz="2000" dirty="0" smtClean="0"/>
                  <a:t> koordinatlarının bozulmaması için </a:t>
                </a:r>
                <a14:m>
                  <m:oMath xmlns:m="http://schemas.openxmlformats.org/officeDocument/2006/math">
                    <m:r>
                      <a:rPr lang="tr-TR" altLang="tr-TR" sz="2000" i="1">
                        <a:latin typeface="Cambria Math"/>
                      </a:rPr>
                      <m:t>𝑧</m:t>
                    </m:r>
                  </m:oMath>
                </a14:m>
                <a:r>
                  <a:rPr lang="tr-TR" altLang="tr-TR" sz="2000" dirty="0" smtClean="0"/>
                  <a:t> derinlik bilgisi bu matris ile korunur.</a:t>
                </a:r>
              </a:p>
              <a:p>
                <a:pPr lvl="1" algn="just"/>
                <a:r>
                  <a:rPr lang="tr-TR" altLang="tr-TR" sz="1700" dirty="0" smtClean="0"/>
                  <a:t>Perspektif projeksiyonun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7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sz="17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tr-TR" altLang="tr-TR" sz="1700" dirty="0" smtClean="0"/>
                  <a:t> koordinatları</a:t>
                </a:r>
                <a:r>
                  <a:rPr lang="en-US" altLang="tr-TR" sz="1700" dirty="0" smtClean="0"/>
                  <a:t>,</a:t>
                </a:r>
                <a:r>
                  <a:rPr lang="tr-TR" altLang="tr-TR" sz="1700" dirty="0" smtClean="0"/>
                  <a:t> normalleştirilecek şekilde ayarlanır.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7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tr-TR" altLang="tr-TR" sz="1700" i="1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tr-TR" altLang="tr-TR" sz="1700" dirty="0" smtClean="0"/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17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tr-TR" altLang="tr-TR" sz="1700" i="1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tr-TR" altLang="tr-TR" sz="1700" dirty="0" smtClean="0"/>
                  <a:t> z koordinatlarını normalleştiren kayma ve ölçekleme parametreleridir ve tercih edilen normalleştirme aralığına göre </a:t>
                </a:r>
                <a:r>
                  <a:rPr lang="tr-TR" altLang="tr-TR" sz="1700" smtClean="0"/>
                  <a:t>değişir.</a:t>
                </a:r>
                <a:endParaRPr lang="en-US" altLang="tr-TR" sz="1700" smtClean="0"/>
              </a:p>
              <a:p>
                <a:pPr lvl="1" algn="just"/>
                <a:endParaRPr lang="tr-TR" altLang="tr-TR" sz="1600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6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1600" i="1">
                              <a:latin typeface="Cambria Math"/>
                            </a:rPr>
                            <m:t>𝑝𝑒𝑟𝑠</m:t>
                          </m:r>
                        </m:sub>
                      </m:sSub>
                      <m:r>
                        <a:rPr lang="tr-TR" altLang="tr-TR" sz="16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𝑣𝑝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tr-TR" sz="1800" b="0" i="1" smtClean="0">
                                        <a:latin typeface="Cambria Math" panose="02040503050406030204" pitchFamily="18" charset="0"/>
                                      </a:rPr>
                                      <m:t>𝑣𝑝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𝑣𝑝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tr-TR" sz="1800" b="0" i="1" smtClean="0">
                                        <a:latin typeface="Cambria Math" panose="02040503050406030204" pitchFamily="18" charset="0"/>
                                      </a:rPr>
                                      <m:t>𝑣𝑝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457200" lvl="1" indent="0" algn="just">
                  <a:buNone/>
                </a:pPr>
                <a:endParaRPr lang="tr-TR" altLang="tr-TR" sz="16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4248472"/>
              </a:xfrm>
              <a:blipFill>
                <a:blip r:embed="rId3"/>
                <a:stretch>
                  <a:fillRect l="-679" t="-717" r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4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Bir </a:t>
            </a:r>
            <a:r>
              <a:rPr lang="tr-TR" altLang="tr-TR" dirty="0" smtClean="0"/>
              <a:t>Nesneye Paralel Projeksiyonla</a:t>
            </a:r>
            <a:br>
              <a:rPr lang="tr-TR" altLang="tr-TR" dirty="0" smtClean="0"/>
            </a:br>
            <a:r>
              <a:rPr lang="tr-TR" altLang="tr-TR" dirty="0" smtClean="0"/>
              <a:t> </a:t>
            </a:r>
            <a:r>
              <a:rPr lang="tr-TR" altLang="tr-TR" dirty="0"/>
              <a:t>Üç Farklı Bakış</a:t>
            </a:r>
          </a:p>
        </p:txBody>
      </p:sp>
      <p:pic>
        <p:nvPicPr>
          <p:cNvPr id="16387" name="AADGHEU0.jpg" descr="AADGHEU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98"/>
          <a:stretch/>
        </p:blipFill>
        <p:spPr bwMode="auto">
          <a:xfrm>
            <a:off x="539551" y="3861047"/>
            <a:ext cx="8226425" cy="204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Nesne kısımlarının farklı bakış konumlarına göre değişen oranları</a:t>
            </a:r>
            <a:r>
              <a:rPr lang="en-US" altLang="tr-TR" sz="2800" dirty="0" smtClean="0"/>
              <a:t> </a:t>
            </a:r>
            <a:r>
              <a:rPr lang="tr-TR" altLang="tr-TR" sz="2800" dirty="0" smtClean="0"/>
              <a:t>görülmektedir.</a:t>
            </a:r>
          </a:p>
        </p:txBody>
      </p:sp>
    </p:spTree>
    <p:extLst>
      <p:ext uri="{BB962C8B-B14F-4D97-AF65-F5344CB8AC3E}">
        <p14:creationId xmlns:p14="http://schemas.microsoft.com/office/powerpoint/2010/main" val="33207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Perspektif Projeksiyon </a:t>
            </a:r>
            <a:br>
              <a:rPr lang="tr-TR" altLang="tr-TR" dirty="0" smtClean="0"/>
            </a:br>
            <a:r>
              <a:rPr lang="tr-TR" altLang="tr-TR" dirty="0" smtClean="0"/>
              <a:t>Dönüşüm Matrisi</a:t>
            </a:r>
            <a:endParaRPr lang="en-US" altLang="tr-T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4248472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tr-TR" altLang="tr-TR" sz="2000" dirty="0" smtClean="0"/>
                  <a:t>Perspektif projeksiyon dönüşümü ile homojen nokta </a:t>
                </a:r>
                <a:r>
                  <a:rPr lang="tr-TR" altLang="tr-TR" sz="2000" smtClean="0"/>
                  <a:t>koordinatlarını </a:t>
                </a:r>
                <a:r>
                  <a:rPr lang="en-US" altLang="tr-TR" sz="2000" smtClean="0"/>
                  <a:t>oluşturma</a:t>
                </a:r>
                <a:endParaRPr lang="tr-TR" altLang="tr-TR" sz="2000" dirty="0" smtClean="0"/>
              </a:p>
              <a:p>
                <a:pPr marL="0" lvl="1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b="1" i="1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tr-TR" altLang="tr-TR" sz="1800" b="1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a:rPr lang="tr-TR" altLang="tr-TR" sz="180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a:rPr lang="tr-TR" altLang="tr-TR" sz="180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a:rPr lang="tr-TR" altLang="tr-TR" sz="180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tr-TR" altLang="tr-TR" sz="1800"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tr-TR" altLang="tr-TR" sz="1800">
                          <a:latin typeface="Cambria Math"/>
                        </a:rPr>
                        <m:t>, </m:t>
                      </m:r>
                      <m:r>
                        <a:rPr lang="tr-TR" altLang="tr-TR" sz="1800" b="1" i="1" smtClean="0">
                          <a:latin typeface="Cambria Math"/>
                        </a:rPr>
                        <m:t> </m:t>
                      </m:r>
                      <m:r>
                        <a:rPr lang="tr-TR" altLang="tr-TR" sz="1800" b="1" i="1">
                          <a:latin typeface="Cambria Math"/>
                        </a:rPr>
                        <m:t>𝑷</m:t>
                      </m:r>
                      <m:r>
                        <a:rPr lang="tr-TR" altLang="tr-TR" sz="1800" b="1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tr-TR" altLang="tr-TR" sz="1800">
                              <a:latin typeface="Cambria Math"/>
                            </a:rPr>
                            <m:t>x</m:t>
                          </m:r>
                          <m:r>
                            <a:rPr lang="tr-TR" altLang="tr-TR" sz="1800">
                              <a:latin typeface="Cambria Math"/>
                            </a:rPr>
                            <m:t>,</m:t>
                          </m:r>
                          <m:r>
                            <a:rPr lang="tr-TR" altLang="tr-TR" sz="1800" i="1">
                              <a:latin typeface="Cambria Math"/>
                            </a:rPr>
                            <m:t>𝑦</m:t>
                          </m:r>
                          <m:r>
                            <a:rPr lang="tr-TR" altLang="tr-TR" sz="1800">
                              <a:latin typeface="Cambria Math"/>
                            </a:rPr>
                            <m:t>,</m:t>
                          </m:r>
                          <m:r>
                            <a:rPr lang="tr-TR" altLang="tr-TR" sz="1800" i="1">
                              <a:latin typeface="Cambria Math"/>
                            </a:rPr>
                            <m:t>𝑧</m:t>
                          </m:r>
                          <m:r>
                            <a:rPr lang="tr-TR" altLang="tr-TR" sz="1800" i="1">
                              <a:latin typeface="Cambria Math"/>
                            </a:rPr>
                            <m:t>,1</m:t>
                          </m:r>
                        </m:e>
                      </m:d>
                      <m:r>
                        <a:rPr lang="tr-TR" altLang="tr-TR" sz="1800" b="0" i="0" smtClean="0"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tr-TR" altLang="tr-TR" sz="1800" b="0" i="0" dirty="0" smtClean="0">
                  <a:latin typeface="Cambria Math"/>
                </a:endParaRPr>
              </a:p>
              <a:p>
                <a:pPr marL="0" lvl="1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tr-TR" altLang="tr-TR" sz="1800" i="1">
                              <a:latin typeface="Cambria Math"/>
                            </a:rPr>
                            <m:t>h</m:t>
                          </m:r>
                        </m:den>
                      </m:f>
                      <m:r>
                        <a:rPr lang="tr-TR" altLang="tr-TR" sz="18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  </m:t>
                          </m:r>
                          <m:r>
                            <a:rPr lang="tr-TR" altLang="tr-TR" sz="18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tr-TR" altLang="tr-TR" sz="1800" i="1">
                              <a:latin typeface="Cambria Math"/>
                            </a:rPr>
                            <m:t>h</m:t>
                          </m:r>
                        </m:den>
                      </m:f>
                      <m:r>
                        <a:rPr lang="tr-TR" altLang="tr-TR" sz="1800" i="1">
                          <a:latin typeface="Cambria Math"/>
                        </a:rPr>
                        <m:t>,</m:t>
                      </m:r>
                      <m:r>
                        <a:rPr lang="tr-TR" altLang="tr-TR" sz="1800">
                          <a:latin typeface="Cambria Math"/>
                        </a:rPr>
                        <m:t> </m:t>
                      </m:r>
                      <m:r>
                        <a:rPr lang="tr-TR" altLang="tr-TR" sz="18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altLang="tr-TR" sz="1800">
                          <a:latin typeface="Cambria Math"/>
                        </a:rPr>
                        <m:t>h</m:t>
                      </m:r>
                      <m:r>
                        <a:rPr lang="tr-TR" altLang="tr-TR" sz="18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tr-TR" sz="1800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𝑝𝑟𝑝</m:t>
                          </m:r>
                        </m:sub>
                      </m:sSub>
                      <m:r>
                        <a:rPr lang="tr-TR" altLang="tr-TR" sz="1800" i="1">
                          <a:latin typeface="Cambria Math"/>
                        </a:rPr>
                        <m:t>−</m:t>
                      </m:r>
                      <m:r>
                        <a:rPr lang="tr-TR" altLang="tr-TR" sz="1800" i="1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tr-TR" altLang="tr-TR" sz="1800" dirty="0"/>
              </a:p>
              <a:p>
                <a:pPr marL="811213" lvl="1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tr-TR" sz="1800" b="1" i="1"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tr-TR" altLang="tr-TR" sz="18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a:rPr lang="tr-TR" altLang="tr-TR" sz="1800" b="1" i="1">
                              <a:latin typeface="Cambria Math"/>
                            </a:rPr>
                            <m:t>=</m:t>
                          </m:r>
                          <m:r>
                            <a:rPr lang="tr-TR" altLang="tr-TR" sz="1800" b="1" i="1">
                              <a:latin typeface="Cambria Math"/>
                            </a:rPr>
                            <m:t>𝑴</m:t>
                          </m:r>
                        </m:e>
                        <m:sub>
                          <m:r>
                            <a:rPr lang="tr-TR" altLang="tr-TR" sz="1800" i="1">
                              <a:latin typeface="Cambria Math"/>
                            </a:rPr>
                            <m:t>𝑝𝑒𝑟𝑠</m:t>
                          </m:r>
                        </m:sub>
                      </m:sSub>
                      <m:r>
                        <a:rPr lang="tr-TR" altLang="tr-TR" sz="1800">
                          <a:latin typeface="Cambria Math"/>
                        </a:rPr>
                        <m:t>.</m:t>
                      </m:r>
                      <m:r>
                        <a:rPr lang="tr-TR" altLang="tr-TR" sz="1800" b="1">
                          <a:latin typeface="Cambria Math"/>
                        </a:rPr>
                        <m:t>𝐏</m:t>
                      </m:r>
                    </m:oMath>
                  </m:oMathPara>
                </a14:m>
                <a:endParaRPr lang="tr-TR" altLang="tr-TR" sz="1800" b="1" dirty="0"/>
              </a:p>
              <a:p>
                <a:pPr marL="0" lvl="1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1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𝑣𝑝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𝑣𝑝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tr-TR" altLang="tr-TR" sz="18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altLang="tr-T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r-TR" altLang="tr-TR" sz="1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tr-TR" sz="1800" b="0" i="1" smtClean="0">
                  <a:latin typeface="Cambria Math" panose="02040503050406030204" pitchFamily="18" charset="0"/>
                </a:endParaRPr>
              </a:p>
              <a:p>
                <a:pPr marL="0" lvl="1" indent="0" algn="just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tr-TR" sz="1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altLang="tr-T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altLang="tr-T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𝑝𝑟𝑝</m:t>
                                            </m:r>
                                          </m:sub>
                                        </m:s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𝑣𝑝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𝑣𝑝</m:t>
                                        </m:r>
                                      </m:sub>
                                    </m:s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tr-TR" altLang="tr-T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tr-TR" altLang="tr-TR" sz="1800" i="1">
                                                <a:latin typeface="Cambria Math"/>
                                              </a:rPr>
                                              <m:t>𝑝𝑟𝑝</m:t>
                                            </m:r>
                                          </m:sub>
                                        </m:s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𝑣𝑝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altLang="tr-T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tr-TR" altLang="tr-TR" sz="1800" i="1">
                                            <a:latin typeface="Cambria Math"/>
                                          </a:rPr>
                                          <m:t>𝑣𝑝</m:t>
                                        </m:r>
                                      </m:sub>
                                    </m:s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tr-TR" altLang="tr-TR" sz="1800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tr-TR" altLang="tr-T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altLang="tr-TR" sz="1800" i="1">
                                        <a:latin typeface="Cambria Math"/>
                                      </a:rPr>
                                      <m:t>𝑝𝑟𝑝</m:t>
                                    </m:r>
                                  </m:sub>
                                </m:sSub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tr-TR" altLang="tr-TR" sz="1800" i="1">
                                    <a:latin typeface="Cambria Math"/>
                                  </a:rPr>
                                  <m:t>𝑧</m:t>
                                </m:r>
                                <m:r>
                                  <m:rPr>
                                    <m:nor/>
                                  </m:rPr>
                                  <a:rPr lang="tr-TR" altLang="tr-TR" sz="1800" dirty="0"/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altLang="tr-TR" sz="1800" dirty="0" smtClean="0"/>
              </a:p>
              <a:p>
                <a:pPr marL="0" lvl="1" indent="0" algn="just">
                  <a:buNone/>
                </a:pPr>
                <a:endParaRPr lang="tr-TR" altLang="tr-TR" sz="20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4248472"/>
              </a:xfrm>
              <a:blipFill>
                <a:blip r:embed="rId3"/>
                <a:stretch>
                  <a:fillRect l="-679" t="-861" r="-755" b="-10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Nesnenin Perspektif Projeksiyonu</a:t>
            </a:r>
            <a:endParaRPr lang="en-US" altLang="tr-TR" dirty="0" smtClean="0"/>
          </a:p>
        </p:txBody>
      </p:sp>
      <p:pic>
        <p:nvPicPr>
          <p:cNvPr id="83971" name="AADGHYC0.jpg" descr="AADGHYC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5"/>
          <a:stretch/>
        </p:blipFill>
        <p:spPr bwMode="auto">
          <a:xfrm>
            <a:off x="3923928" y="4005064"/>
            <a:ext cx="4752528" cy="267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4248472"/>
          </a:xfrm>
        </p:spPr>
        <p:txBody>
          <a:bodyPr>
            <a:noAutofit/>
          </a:bodyPr>
          <a:lstStyle/>
          <a:p>
            <a:pPr algn="just"/>
            <a:r>
              <a:rPr lang="tr-TR" altLang="tr-TR" sz="2000" dirty="0"/>
              <a:t>Projeksiyon referans noktası </a:t>
            </a:r>
            <a:r>
              <a:rPr lang="tr-TR" altLang="tr-TR" sz="2000" dirty="0" smtClean="0"/>
              <a:t>bakış düzlemi üzerinde olamaz. Yoksa tüm noktalar bakış düzlemi üzerinde tek bir noktaya yakınsar.</a:t>
            </a:r>
          </a:p>
          <a:p>
            <a:pPr algn="just"/>
            <a:r>
              <a:rPr lang="tr-TR" altLang="tr-TR" sz="2000" dirty="0" smtClean="0"/>
              <a:t>Bakış düzlemi genellikle projeksiyon referans noktası ile sahne arasına yerleştirilir.</a:t>
            </a:r>
          </a:p>
          <a:p>
            <a:pPr algn="just"/>
            <a:r>
              <a:rPr lang="tr-TR" altLang="tr-TR" sz="2000" dirty="0" smtClean="0"/>
              <a:t>Projeksiyon referans noktası nesneyle bakış düzlemi arasında olduğunda nesnelerin bakış düzlemi üzerindeki perspektif projeksiyon görünümü tepetaklak olur.</a:t>
            </a:r>
          </a:p>
        </p:txBody>
      </p:sp>
      <p:sp>
        <p:nvSpPr>
          <p:cNvPr id="5" name="İçerik Yer Tutucusu 2"/>
          <p:cNvSpPr txBox="1">
            <a:spLocks/>
          </p:cNvSpPr>
          <p:nvPr/>
        </p:nvSpPr>
        <p:spPr>
          <a:xfrm>
            <a:off x="395536" y="4005064"/>
            <a:ext cx="3528392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altLang="tr-TR" sz="2000" dirty="0" smtClean="0"/>
              <a:t>Sahne projeksiyon referans noktası ve bakış düzlemi arasında ise nesnelerin bakış </a:t>
            </a:r>
            <a:r>
              <a:rPr lang="tr-TR" altLang="tr-TR" sz="2000" smtClean="0"/>
              <a:t>düzlemi üzerine </a:t>
            </a:r>
            <a:r>
              <a:rPr lang="tr-TR" altLang="tr-TR" sz="2000" dirty="0" smtClean="0"/>
              <a:t>iz düşümü büyür.</a:t>
            </a:r>
          </a:p>
        </p:txBody>
      </p:sp>
    </p:spTree>
    <p:extLst>
      <p:ext uri="{BB962C8B-B14F-4D97-AF65-F5344CB8AC3E}">
        <p14:creationId xmlns:p14="http://schemas.microsoft.com/office/powerpoint/2010/main" val="406135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Projeksiyon Referans Noktasının Değişimi</a:t>
            </a:r>
            <a:endParaRPr lang="en-US" altLang="tr-TR" dirty="0" smtClean="0"/>
          </a:p>
        </p:txBody>
      </p:sp>
      <p:pic>
        <p:nvPicPr>
          <p:cNvPr id="86019" name="AADGHNO0.jpg" descr="AADGHNO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8"/>
          <a:stretch/>
        </p:blipFill>
        <p:spPr bwMode="auto">
          <a:xfrm>
            <a:off x="4530814" y="3785153"/>
            <a:ext cx="4464496" cy="305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pPr algn="just"/>
            <a:r>
              <a:rPr lang="tr-TR" altLang="tr-TR" sz="2400" dirty="0" smtClean="0"/>
              <a:t>Projeksiyon referans noktası bakış düzleminden uzaklaştırıldığında perspektif etkiler değişmektedir.</a:t>
            </a:r>
          </a:p>
          <a:p>
            <a:pPr algn="just"/>
            <a:r>
              <a:rPr lang="tr-TR" altLang="tr-TR" sz="2400" dirty="0"/>
              <a:t>Projeksiyon referans noktası bakış </a:t>
            </a:r>
            <a:r>
              <a:rPr lang="tr-TR" altLang="tr-TR" sz="2400" dirty="0" smtClean="0"/>
              <a:t>düzlemine yakınlaştıkça perspektif etkiler daha çok açığa çıkar.</a:t>
            </a:r>
          </a:p>
          <a:p>
            <a:pPr lvl="1" algn="just"/>
            <a:r>
              <a:rPr lang="tr-TR" altLang="tr-TR" sz="2000" dirty="0" smtClean="0"/>
              <a:t>Aynı boyutlu ama yakındaki nesneler daha büyük görünür.</a:t>
            </a:r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395536" y="3789040"/>
            <a:ext cx="3960440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altLang="tr-TR" sz="2400" dirty="0" smtClean="0"/>
              <a:t>Projeksiyon referans noktası bakış düzleminden uzaklaştıkça perspektif projeksiyon giderek paralel projeksiyona benzer.</a:t>
            </a:r>
            <a:endParaRPr lang="tr-TR" altLang="tr-TR" sz="2000" dirty="0" smtClean="0"/>
          </a:p>
        </p:txBody>
      </p:sp>
    </p:spTree>
    <p:extLst>
      <p:ext uri="{BB962C8B-B14F-4D97-AF65-F5344CB8AC3E}">
        <p14:creationId xmlns:p14="http://schemas.microsoft.com/office/powerpoint/2010/main" val="34764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smtClean="0"/>
              <a:t>Kaçış Noktaları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8" cy="4699820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Bakış düzlemine paralel olan tüm paralel doğrular perspektif projeksiyon sonunda yine paralel kalır.</a:t>
            </a:r>
          </a:p>
          <a:p>
            <a:r>
              <a:rPr lang="tr-TR" altLang="tr-TR" sz="2000" dirty="0" smtClean="0"/>
              <a:t>Bakış düzlemine paralel olmayan tüm paralel doğrular ise </a:t>
            </a:r>
            <a:r>
              <a:rPr lang="tr-TR" altLang="tr-TR" sz="2000" smtClean="0"/>
              <a:t>yakınsayan doğrular</a:t>
            </a:r>
            <a:r>
              <a:rPr lang="en-US" altLang="tr-TR" sz="2000" smtClean="0"/>
              <a:t>a</a:t>
            </a:r>
            <a:r>
              <a:rPr lang="tr-TR" altLang="tr-TR" sz="2000" smtClean="0"/>
              <a:t> </a:t>
            </a:r>
            <a:r>
              <a:rPr lang="tr-TR" altLang="tr-TR" sz="2000" dirty="0" smtClean="0"/>
              <a:t>dönüşür.</a:t>
            </a:r>
          </a:p>
          <a:p>
            <a:r>
              <a:rPr lang="tr-TR" altLang="tr-TR" sz="2000" dirty="0" smtClean="0"/>
              <a:t>Bu doğruların birleştiği noktalar kaçış noktası (</a:t>
            </a:r>
            <a:r>
              <a:rPr lang="tr-TR" altLang="tr-TR" sz="2000" dirty="0" err="1" smtClean="0"/>
              <a:t>vanishing</a:t>
            </a:r>
            <a:r>
              <a:rPr lang="tr-TR" altLang="tr-TR" sz="2000" dirty="0" smtClean="0"/>
              <a:t> </a:t>
            </a:r>
            <a:r>
              <a:rPr lang="tr-TR" altLang="tr-TR" sz="2000" dirty="0" err="1" smtClean="0"/>
              <a:t>point</a:t>
            </a:r>
            <a:r>
              <a:rPr lang="tr-TR" altLang="tr-TR" sz="2000" dirty="0" smtClean="0"/>
              <a:t>) olarak adlandırılır.</a:t>
            </a:r>
          </a:p>
          <a:p>
            <a:r>
              <a:rPr lang="tr-TR" altLang="tr-TR" sz="2000" dirty="0" smtClean="0"/>
              <a:t>Bir nesnenin temel eksenlerine paralel olan doğrular ana kaçış noktalarını oluşturur.</a:t>
            </a:r>
          </a:p>
          <a:p>
            <a:r>
              <a:rPr lang="tr-TR" altLang="tr-TR" sz="2000" dirty="0" smtClean="0"/>
              <a:t>Projeksiyon düzleminin yönelimi ayarlanarak ana kaçış noktalarının sayısı kontrol edilebilir.</a:t>
            </a:r>
          </a:p>
          <a:p>
            <a:r>
              <a:rPr lang="tr-TR" altLang="tr-TR" sz="2000" dirty="0" smtClean="0"/>
              <a:t>Perspektif projeksiyonlar buna göre üç sınıfa ayrılır.</a:t>
            </a:r>
          </a:p>
          <a:p>
            <a:pPr lvl="1"/>
            <a:r>
              <a:rPr lang="tr-TR" altLang="tr-TR" sz="1600" dirty="0" smtClean="0"/>
              <a:t>Bir-nokta perspektif projeksiyon</a:t>
            </a:r>
          </a:p>
          <a:p>
            <a:pPr lvl="1"/>
            <a:r>
              <a:rPr lang="tr-TR" altLang="tr-TR" sz="1600" dirty="0" smtClean="0"/>
              <a:t>İki-nokta </a:t>
            </a:r>
            <a:r>
              <a:rPr lang="tr-TR" altLang="tr-TR" sz="1600" dirty="0"/>
              <a:t>perspektif projeksiyon</a:t>
            </a:r>
          </a:p>
          <a:p>
            <a:pPr lvl="1"/>
            <a:r>
              <a:rPr lang="tr-TR" altLang="tr-TR" sz="1600" dirty="0" smtClean="0"/>
              <a:t>Üç-nokta </a:t>
            </a:r>
            <a:r>
              <a:rPr lang="tr-TR" altLang="tr-TR" sz="1600" dirty="0"/>
              <a:t>perspektif projeksiyon</a:t>
            </a:r>
          </a:p>
          <a:p>
            <a:pPr lvl="1"/>
            <a:endParaRPr lang="tr-TR" altLang="tr-TR" sz="1600" dirty="0" smtClean="0"/>
          </a:p>
        </p:txBody>
      </p:sp>
    </p:spTree>
    <p:extLst>
      <p:ext uri="{BB962C8B-B14F-4D97-AF65-F5344CB8AC3E}">
        <p14:creationId xmlns:p14="http://schemas.microsoft.com/office/powerpoint/2010/main" val="37050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Kaçış Noktaları</a:t>
            </a:r>
            <a:endParaRPr lang="en-US" altLang="tr-TR" dirty="0" smtClean="0"/>
          </a:p>
        </p:txBody>
      </p:sp>
      <p:pic>
        <p:nvPicPr>
          <p:cNvPr id="88067" name="AADGHNP0.jpg" descr="AADGHNP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5"/>
          <a:stretch/>
        </p:blipFill>
        <p:spPr bwMode="auto">
          <a:xfrm>
            <a:off x="5148064" y="1628800"/>
            <a:ext cx="3613150" cy="484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752528" cy="4699820"/>
          </a:xfrm>
        </p:spPr>
        <p:txBody>
          <a:bodyPr>
            <a:noAutofit/>
          </a:bodyPr>
          <a:lstStyle/>
          <a:p>
            <a:r>
              <a:rPr lang="tr-TR" altLang="tr-TR" sz="2000" smtClean="0"/>
              <a:t>Bir kü</a:t>
            </a:r>
            <a:r>
              <a:rPr lang="en-US" altLang="tr-TR" sz="2000" smtClean="0"/>
              <a:t>b</a:t>
            </a:r>
            <a:r>
              <a:rPr lang="tr-TR" altLang="tr-TR" sz="2000" smtClean="0"/>
              <a:t>ün </a:t>
            </a:r>
            <a:r>
              <a:rPr lang="tr-TR" altLang="tr-TR" sz="2000" dirty="0" smtClean="0"/>
              <a:t>perspektif projeksiyon görünümleri için temel kaçış noktaları nesneye ait temel eksenlerin bakış düzlemini kesip kesmemesine göre belirlenir.</a:t>
            </a:r>
          </a:p>
          <a:p>
            <a:r>
              <a:rPr lang="tr-TR" altLang="tr-TR" sz="2000" dirty="0" smtClean="0"/>
              <a:t>(a)’</a:t>
            </a:r>
            <a:r>
              <a:rPr lang="tr-TR" altLang="tr-TR" sz="2000" dirty="0" err="1" smtClean="0"/>
              <a:t>daki</a:t>
            </a:r>
            <a:r>
              <a:rPr lang="tr-TR" altLang="tr-TR" sz="2000" dirty="0" smtClean="0"/>
              <a:t> küp sadece z ekseniyle kesişen bir bakış düzlemine </a:t>
            </a:r>
            <a:r>
              <a:rPr lang="tr-TR" altLang="tr-TR" sz="2000" dirty="0" err="1" smtClean="0"/>
              <a:t>projekte</a:t>
            </a:r>
            <a:r>
              <a:rPr lang="tr-TR" altLang="tr-TR" sz="2000" dirty="0" smtClean="0"/>
              <a:t> edildiğinde</a:t>
            </a:r>
            <a:r>
              <a:rPr lang="en-US" altLang="tr-TR" sz="2000" dirty="0" smtClean="0"/>
              <a:t>, </a:t>
            </a:r>
            <a:r>
              <a:rPr lang="tr-TR" altLang="tr-TR" sz="2000" dirty="0" smtClean="0"/>
              <a:t>z doğrultusunda tek bir kaçış noktası üretilir (b)</a:t>
            </a:r>
            <a:r>
              <a:rPr lang="en-US" altLang="tr-TR" sz="2000" dirty="0" smtClean="0"/>
              <a:t>. </a:t>
            </a:r>
            <a:endParaRPr lang="tr-TR" altLang="tr-TR" sz="2000" dirty="0" smtClean="0"/>
          </a:p>
          <a:p>
            <a:r>
              <a:rPr lang="tr-TR" altLang="tr-TR" sz="2000" dirty="0"/>
              <a:t>(a)’</a:t>
            </a:r>
            <a:r>
              <a:rPr lang="tr-TR" altLang="tr-TR" sz="2000" dirty="0" err="1"/>
              <a:t>daki</a:t>
            </a:r>
            <a:r>
              <a:rPr lang="tr-TR" altLang="tr-TR" sz="2000" dirty="0"/>
              <a:t> küp </a:t>
            </a:r>
            <a:r>
              <a:rPr lang="tr-TR" altLang="tr-TR" sz="2000" dirty="0" smtClean="0"/>
              <a:t>hem z hem de x eksenleriyle kesişen bir </a:t>
            </a:r>
            <a:r>
              <a:rPr lang="tr-TR" altLang="tr-TR" sz="2000" dirty="0"/>
              <a:t>bakış düzlemine </a:t>
            </a:r>
            <a:r>
              <a:rPr lang="tr-TR" altLang="tr-TR" sz="2000" dirty="0" err="1"/>
              <a:t>projekte</a:t>
            </a:r>
            <a:r>
              <a:rPr lang="tr-TR" altLang="tr-TR" sz="2000" dirty="0"/>
              <a:t> edildiğinde</a:t>
            </a:r>
            <a:r>
              <a:rPr lang="en-US" altLang="tr-TR" sz="2000" dirty="0"/>
              <a:t>, </a:t>
            </a:r>
            <a:r>
              <a:rPr lang="tr-TR" altLang="tr-TR" sz="2000" dirty="0" smtClean="0"/>
              <a:t>iki </a:t>
            </a:r>
            <a:r>
              <a:rPr lang="tr-TR" altLang="tr-TR" sz="2000" dirty="0"/>
              <a:t>kaçış noktası üretilir </a:t>
            </a:r>
            <a:r>
              <a:rPr lang="tr-TR" altLang="tr-TR" sz="2000" dirty="0" smtClean="0"/>
              <a:t>(c)</a:t>
            </a:r>
            <a:r>
              <a:rPr lang="en-US" altLang="tr-TR" sz="2000" dirty="0" smtClean="0"/>
              <a:t>.</a:t>
            </a:r>
            <a:endParaRPr lang="tr-TR" altLang="tr-TR" sz="2000" dirty="0" smtClean="0"/>
          </a:p>
        </p:txBody>
      </p:sp>
    </p:spTree>
    <p:extLst>
      <p:ext uri="{BB962C8B-B14F-4D97-AF65-F5344CB8AC3E}">
        <p14:creationId xmlns:p14="http://schemas.microsoft.com/office/powerpoint/2010/main" val="238461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Piramit Bakış Hacmi</a:t>
            </a:r>
            <a:endParaRPr lang="en-US" altLang="tr-TR" dirty="0" smtClean="0"/>
          </a:p>
        </p:txBody>
      </p:sp>
      <p:pic>
        <p:nvPicPr>
          <p:cNvPr id="90115" name="AADGHYD0.jpg" descr="AADGHYD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1"/>
          <a:stretch/>
        </p:blipFill>
        <p:spPr bwMode="auto">
          <a:xfrm>
            <a:off x="3419872" y="3833664"/>
            <a:ext cx="558521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3528392"/>
          </a:xfrm>
        </p:spPr>
        <p:txBody>
          <a:bodyPr>
            <a:noAutofit/>
          </a:bodyPr>
          <a:lstStyle/>
          <a:p>
            <a:pPr algn="just"/>
            <a:r>
              <a:rPr lang="en-US" altLang="tr-TR" sz="2400" smtClean="0"/>
              <a:t>Ortogonal projeksiyondaki gibi b</a:t>
            </a:r>
            <a:r>
              <a:rPr lang="tr-TR" altLang="tr-TR" sz="2400" smtClean="0"/>
              <a:t>akış </a:t>
            </a:r>
            <a:r>
              <a:rPr lang="tr-TR" altLang="tr-TR" sz="2400" dirty="0" smtClean="0"/>
              <a:t>düzleminde dikdörtgen kırpma penceresi tanımı </a:t>
            </a:r>
            <a:r>
              <a:rPr lang="tr-TR" altLang="tr-TR" sz="2400" smtClean="0"/>
              <a:t>yapılarak bakış </a:t>
            </a:r>
            <a:r>
              <a:rPr lang="tr-TR" altLang="tr-TR" sz="2400" dirty="0" smtClean="0"/>
              <a:t>hacmi oluşturulur.</a:t>
            </a:r>
          </a:p>
          <a:p>
            <a:pPr algn="just"/>
            <a:r>
              <a:rPr lang="tr-TR" altLang="tr-TR" sz="2400" dirty="0" smtClean="0"/>
              <a:t>Fakat bakış hacminin yan, alt ve üst düzlemleri projeksiyon referans noktasında birleşir.</a:t>
            </a:r>
          </a:p>
          <a:p>
            <a:pPr lvl="1" algn="just"/>
            <a:r>
              <a:rPr lang="tr-TR" altLang="tr-TR" sz="2000" dirty="0" smtClean="0"/>
              <a:t>Bakış hacmi bir dikdörtgen piramit oluşturur.</a:t>
            </a:r>
          </a:p>
          <a:p>
            <a:pPr lvl="1" algn="just"/>
            <a:r>
              <a:rPr lang="tr-TR" altLang="tr-TR" sz="2000" dirty="0" smtClean="0"/>
              <a:t>Bu piramidin dışında kalan tüm nesneler kırpılır.</a:t>
            </a:r>
          </a:p>
          <a:p>
            <a:pPr algn="just"/>
            <a:r>
              <a:rPr lang="tr-TR" altLang="tr-TR" sz="2400" dirty="0" smtClean="0"/>
              <a:t>Perspektif bir projeksiyon için sonsuz bir piramit bakış hacmi görülmektedir.</a:t>
            </a:r>
          </a:p>
        </p:txBody>
      </p:sp>
    </p:spTree>
    <p:extLst>
      <p:ext uri="{BB962C8B-B14F-4D97-AF65-F5344CB8AC3E}">
        <p14:creationId xmlns:p14="http://schemas.microsoft.com/office/powerpoint/2010/main" val="60827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Kesik Koni Bakış Hacmi</a:t>
            </a:r>
            <a:endParaRPr lang="en-US" altLang="tr-TR" dirty="0" smtClean="0"/>
          </a:p>
        </p:txBody>
      </p:sp>
      <p:pic>
        <p:nvPicPr>
          <p:cNvPr id="92163" name="AADGHYE0.jpg" descr="AADGHYE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0"/>
          <a:stretch/>
        </p:blipFill>
        <p:spPr bwMode="auto">
          <a:xfrm>
            <a:off x="3908613" y="3861048"/>
            <a:ext cx="4847019" cy="276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1440160"/>
              </a:xfrm>
            </p:spPr>
            <p:txBody>
              <a:bodyPr>
                <a:no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sz="20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tr-TR" altLang="tr-TR" sz="2000" i="1">
                            <a:latin typeface="Cambria Math"/>
                          </a:rPr>
                          <m:t>𝑣𝑖𝑒𝑤</m:t>
                        </m:r>
                      </m:sub>
                    </m:sSub>
                  </m:oMath>
                </a14:m>
                <a:r>
                  <a:rPr lang="tr-TR" altLang="tr-TR" sz="2000" dirty="0" smtClean="0"/>
                  <a:t> eksenine dik yakın ve uzak kırpma düzlemleri eklenirse kesik koni (</a:t>
                </a:r>
                <a:r>
                  <a:rPr lang="en-US" altLang="tr-TR" sz="2000" dirty="0" smtClean="0"/>
                  <a:t>frustum</a:t>
                </a:r>
                <a:r>
                  <a:rPr lang="tr-TR" altLang="tr-TR" sz="2000" dirty="0" smtClean="0"/>
                  <a:t>)</a:t>
                </a:r>
                <a:r>
                  <a:rPr lang="en-US" altLang="tr-TR" sz="2000" dirty="0" smtClean="0"/>
                  <a:t> </a:t>
                </a:r>
                <a:r>
                  <a:rPr lang="tr-TR" altLang="tr-TR" sz="2000" dirty="0"/>
                  <a:t>perspektif projeksiyon bakış </a:t>
                </a:r>
                <a:r>
                  <a:rPr lang="tr-TR" altLang="tr-TR" sz="2000" dirty="0" smtClean="0"/>
                  <a:t>hacmi</a:t>
                </a:r>
                <a:r>
                  <a:rPr lang="tr-TR" altLang="tr-TR" sz="2000" dirty="0"/>
                  <a:t> </a:t>
                </a:r>
                <a:r>
                  <a:rPr lang="tr-TR" altLang="tr-TR" sz="2000" dirty="0" smtClean="0"/>
                  <a:t>oluşur.</a:t>
                </a:r>
              </a:p>
              <a:p>
                <a:pPr algn="just"/>
                <a:r>
                  <a:rPr lang="tr-TR" altLang="tr-TR" sz="2000" dirty="0" smtClean="0"/>
                  <a:t>Bakış </a:t>
                </a:r>
                <a:r>
                  <a:rPr lang="tr-TR" altLang="tr-TR" sz="2000" dirty="0"/>
                  <a:t>düzlemi yakın kırpma </a:t>
                </a:r>
                <a:r>
                  <a:rPr lang="tr-TR" altLang="tr-TR" sz="2000" dirty="0" smtClean="0"/>
                  <a:t>düzleminin </a:t>
                </a:r>
                <a:r>
                  <a:rPr lang="tr-TR" altLang="tr-TR" sz="2000" dirty="0"/>
                  <a:t>önünde </a:t>
                </a:r>
                <a:r>
                  <a:rPr lang="tr-TR" altLang="tr-TR" sz="2000" dirty="0" smtClean="0"/>
                  <a:t>projeksiyon referans noktasının arkasında tanımlanmıştır.</a:t>
                </a:r>
                <a:endParaRPr lang="tr-TR" altLang="tr-TR" sz="18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1440160"/>
              </a:xfrm>
              <a:blipFill rotWithShape="1">
                <a:blip r:embed="rId4"/>
                <a:stretch>
                  <a:fillRect l="-679" t="-2119" r="-755" b="-2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ikdörtgen 1"/>
          <p:cNvSpPr/>
          <p:nvPr/>
        </p:nvSpPr>
        <p:spPr>
          <a:xfrm>
            <a:off x="251520" y="3212976"/>
            <a:ext cx="4032448" cy="291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spcBef>
                <a:spcPct val="20000"/>
              </a:spcBef>
              <a:buFont typeface="Arial" pitchFamily="34" charset="0"/>
              <a:buChar char="–"/>
            </a:pPr>
            <a:r>
              <a:rPr lang="tr-TR" altLang="tr-TR" dirty="0"/>
              <a:t>Bakış düzlemine çok yakın olan ve iz düşümü tanımlanamayacak şekildeki nesnelerin giderilmesi yakın kırpma düzlemi ayarı ile yapılır.</a:t>
            </a:r>
          </a:p>
          <a:p>
            <a:pPr marL="742950" lvl="1" indent="-285750" algn="just">
              <a:spcBef>
                <a:spcPct val="20000"/>
              </a:spcBef>
              <a:buFont typeface="Arial" pitchFamily="34" charset="0"/>
              <a:buChar char="–"/>
            </a:pPr>
            <a:r>
              <a:rPr lang="tr-TR" altLang="tr-TR" dirty="0"/>
              <a:t>Bakış düzlemine çok uzak olan ve iz düşümü ufak izler şeklinde olacak nesnelerin giderilmesi uzak kırpma düzlemi ayarı ile yapılır.</a:t>
            </a:r>
          </a:p>
        </p:txBody>
      </p:sp>
    </p:spTree>
    <p:extLst>
      <p:ext uri="{BB962C8B-B14F-4D97-AF65-F5344CB8AC3E}">
        <p14:creationId xmlns:p14="http://schemas.microsoft.com/office/powerpoint/2010/main" val="180197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Kesik Koni Bakış Hacmi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-342900" algn="just">
                  <a:buFont typeface="Arial" pitchFamily="34" charset="0"/>
                  <a:buChar char="•"/>
                </a:pPr>
                <a:r>
                  <a:rPr lang="tr-TR" altLang="tr-TR" dirty="0"/>
                  <a:t>Kesik koni bakış hacmi herhangi bir yönelimde olabilir.</a:t>
                </a:r>
              </a:p>
              <a:p>
                <a:pPr marL="342900" lvl="1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tr-TR" i="1">
                            <a:latin typeface="Cambria Math"/>
                          </a:rPr>
                          <m:t>𝑴</m:t>
                        </m:r>
                      </m:e>
                      <m:sub>
                        <m:r>
                          <a:rPr lang="tr-TR" altLang="tr-TR" i="1">
                            <a:latin typeface="Cambria Math"/>
                          </a:rPr>
                          <m:t>𝑝𝑒𝑟𝑠</m:t>
                        </m:r>
                      </m:sub>
                    </m:sSub>
                  </m:oMath>
                </a14:m>
                <a:r>
                  <a:rPr lang="tr-TR" altLang="tr-TR" dirty="0"/>
                  <a:t> ile dönüştürülen koordinatlar kesik koni bakış hacminin simetrik ya da verev olmasına göre değerlendirilir.</a:t>
                </a:r>
              </a:p>
              <a:p>
                <a:pPr lvl="1" algn="just"/>
                <a:r>
                  <a:rPr lang="tr-TR" altLang="tr-TR" sz="2400" dirty="0"/>
                  <a:t>Simetrik kesik koni bakış hacmi için elde edilen homojen koordinatlar </a:t>
                </a:r>
                <a:r>
                  <a:rPr lang="tr-TR" altLang="tr-TR" sz="2400" dirty="0" err="1"/>
                  <a:t>ortogonal</a:t>
                </a:r>
                <a:r>
                  <a:rPr lang="tr-TR" altLang="tr-TR" sz="2400" dirty="0"/>
                  <a:t> bir paralel yüzlüye haritalanır</a:t>
                </a:r>
                <a:r>
                  <a:rPr lang="tr-TR" altLang="tr-TR" sz="2400" dirty="0" smtClean="0"/>
                  <a:t>.</a:t>
                </a:r>
              </a:p>
              <a:p>
                <a:pPr lvl="2" algn="just"/>
                <a:r>
                  <a:rPr lang="tr-TR" altLang="tr-TR" sz="2000" dirty="0" smtClean="0"/>
                  <a:t>Normalleştirilmiş </a:t>
                </a:r>
                <a:r>
                  <a:rPr lang="tr-TR" altLang="tr-TR" sz="2000" smtClean="0"/>
                  <a:t>bakış hacmi</a:t>
                </a:r>
                <a:endParaRPr lang="tr-TR" altLang="tr-TR" sz="2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0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Simetrik Kesik Koni Bakış Hacmi</a:t>
            </a:r>
            <a:endParaRPr lang="en-US" altLang="tr-TR" dirty="0" smtClean="0"/>
          </a:p>
        </p:txBody>
      </p:sp>
      <p:pic>
        <p:nvPicPr>
          <p:cNvPr id="94211" name="AADGHYF0.jpg" descr="AADGHYF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"/>
          <a:stretch/>
        </p:blipFill>
        <p:spPr bwMode="auto">
          <a:xfrm>
            <a:off x="4576820" y="1844824"/>
            <a:ext cx="4576762" cy="479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5"/>
            <a:ext cx="4104456" cy="4862055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Bakış </a:t>
            </a:r>
            <a:r>
              <a:rPr lang="tr-TR" altLang="tr-TR" sz="2400" dirty="0" smtClean="0"/>
              <a:t>düzlemi, </a:t>
            </a:r>
            <a:r>
              <a:rPr lang="tr-TR" altLang="tr-TR" sz="2400" dirty="0"/>
              <a:t>projeksiyon referans noktası ve yakın kırpma düzlemi arasında </a:t>
            </a:r>
            <a:r>
              <a:rPr lang="tr-TR" altLang="tr-TR" sz="2400"/>
              <a:t>tanımlı </a:t>
            </a:r>
            <a:r>
              <a:rPr lang="en-US" altLang="tr-TR" sz="2400" smtClean="0"/>
              <a:t>olan </a:t>
            </a:r>
            <a:r>
              <a:rPr lang="tr-TR" altLang="tr-TR" sz="2400" smtClean="0"/>
              <a:t>simetrik </a:t>
            </a:r>
            <a:r>
              <a:rPr lang="tr-TR" altLang="tr-TR" sz="2400" dirty="0" smtClean="0"/>
              <a:t>bir perspektif projeksiyon kesik koni bakış hacmi.</a:t>
            </a:r>
          </a:p>
          <a:p>
            <a:r>
              <a:rPr lang="tr-TR" altLang="tr-TR" sz="2400" dirty="0" smtClean="0"/>
              <a:t>Bu kesik koni alttan, üstten veya herhangi bir taraftan bakıldığında merkez hattı etrafında simetriktir.</a:t>
            </a:r>
          </a:p>
        </p:txBody>
      </p:sp>
    </p:spTree>
    <p:extLst>
      <p:ext uri="{BB962C8B-B14F-4D97-AF65-F5344CB8AC3E}">
        <p14:creationId xmlns:p14="http://schemas.microsoft.com/office/powerpoint/2010/main" val="152775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Kırpma Penceresi</a:t>
            </a:r>
            <a:endParaRPr lang="en-US" altLang="tr-TR" dirty="0" smtClean="0"/>
          </a:p>
        </p:txBody>
      </p:sp>
      <p:pic>
        <p:nvPicPr>
          <p:cNvPr id="96259" name="AADGHYG0.jpg" descr="AADGHY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8"/>
          <a:stretch/>
        </p:blipFill>
        <p:spPr bwMode="auto">
          <a:xfrm>
            <a:off x="1259632" y="3246669"/>
            <a:ext cx="6840760" cy="361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1440160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Bakış </a:t>
                </a:r>
                <a:r>
                  <a:rPr lang="tr-TR" altLang="tr-TR" sz="2400" dirty="0"/>
                  <a:t>alanı (</a:t>
                </a:r>
                <a:r>
                  <a:rPr lang="en-US" altLang="tr-TR" sz="2400" dirty="0"/>
                  <a:t>field-of-view</a:t>
                </a:r>
                <a:r>
                  <a:rPr lang="tr-TR" altLang="tr-TR" sz="2400" dirty="0"/>
                  <a:t>)</a:t>
                </a:r>
                <a:r>
                  <a:rPr lang="en-US" altLang="tr-TR" sz="2400" dirty="0"/>
                  <a:t> </a:t>
                </a:r>
                <a:r>
                  <a:rPr lang="tr-TR" altLang="tr-TR" sz="2400" dirty="0"/>
                  <a:t>açısı</a:t>
                </a:r>
                <a:r>
                  <a:rPr lang="en-US" altLang="tr-TR" sz="2400" dirty="0"/>
                  <a:t> </a:t>
                </a:r>
                <a14:m>
                  <m:oMath xmlns:m="http://schemas.openxmlformats.org/officeDocument/2006/math">
                    <m:r>
                      <a:rPr lang="en-US" altLang="tr-TR" sz="2400" i="1" dirty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tr-TR" sz="2400" dirty="0"/>
                  <a:t> </a:t>
                </a:r>
                <a:r>
                  <a:rPr lang="tr-TR" altLang="tr-TR" sz="2400" dirty="0" smtClean="0"/>
                  <a:t>olan simetrik bir perspektif projeksiyon bakış hacmi için kırpma penceresi yakın kırpma düzlemi ve projeksiyon referans noktası arasında tanımlanmıştır.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1440160"/>
              </a:xfrm>
              <a:blipFill rotWithShape="1">
                <a:blip r:embed="rId4"/>
                <a:stretch>
                  <a:fillRect l="-1057" t="-3390" b="-1779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92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38936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Bir Tel Çerçeve Temsiline 3-B Bakış</a:t>
            </a:r>
            <a:endParaRPr lang="en-US" altLang="tr-TR" dirty="0" smtClean="0"/>
          </a:p>
        </p:txBody>
      </p:sp>
      <p:pic>
        <p:nvPicPr>
          <p:cNvPr id="18435" name="AADGHEV0.jpg" descr="AADGHEV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8"/>
          <a:stretch/>
        </p:blipFill>
        <p:spPr bwMode="auto">
          <a:xfrm>
            <a:off x="5652121" y="379272"/>
            <a:ext cx="3543128" cy="61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6120680" cy="4803494"/>
          </a:xfrm>
        </p:spPr>
        <p:txBody>
          <a:bodyPr>
            <a:noAutofit/>
          </a:bodyPr>
          <a:lstStyle/>
          <a:p>
            <a:r>
              <a:rPr lang="tr-TR" altLang="tr-TR" sz="2400" dirty="0"/>
              <a:t>(a) ‘</a:t>
            </a:r>
            <a:r>
              <a:rPr lang="tr-TR" altLang="tr-TR" sz="2400" dirty="0" err="1" smtClean="0"/>
              <a:t>daki</a:t>
            </a:r>
            <a:r>
              <a:rPr lang="tr-TR" altLang="tr-TR" sz="2400" dirty="0" smtClean="0"/>
              <a:t> bir piramidin tel çerçeve temsili derinlik bilgisi içermeksizin (b) ve (c)’de görülmektedir.</a:t>
            </a:r>
          </a:p>
          <a:p>
            <a:r>
              <a:rPr lang="tr-TR" altLang="tr-TR" sz="2400" dirty="0" smtClean="0"/>
              <a:t>Bakış doğrultusu tepe üstündeki bir konumdan aşağı doğru olduğunda piramit (b)’de görülmektedir.</a:t>
            </a:r>
          </a:p>
          <a:p>
            <a:r>
              <a:rPr lang="tr-TR" altLang="tr-TR" sz="2400" dirty="0" smtClean="0"/>
              <a:t>Bakış doğrultusu tabanın altındaki bir konumdan yukarı doğru olduğunda piramit (c)’de görülmektedir.</a:t>
            </a:r>
            <a:endParaRPr lang="tr-TR" altLang="tr-TR" sz="2400" dirty="0"/>
          </a:p>
          <a:p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22735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Bakış </a:t>
            </a:r>
            <a:r>
              <a:rPr lang="tr-TR" altLang="tr-TR" dirty="0"/>
              <a:t>A</a:t>
            </a:r>
            <a:r>
              <a:rPr lang="tr-TR" altLang="tr-TR" dirty="0" smtClean="0"/>
              <a:t>lanı Açısı ve Kırpma Penceresi</a:t>
            </a:r>
            <a:endParaRPr lang="en-US" altLang="tr-TR" dirty="0" smtClean="0"/>
          </a:p>
        </p:txBody>
      </p:sp>
      <p:pic>
        <p:nvPicPr>
          <p:cNvPr id="98307" name="AADGHYH0.jpg" descr="AADGHYH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4"/>
          <a:stretch/>
        </p:blipFill>
        <p:spPr bwMode="auto">
          <a:xfrm>
            <a:off x="827584" y="3025643"/>
            <a:ext cx="7829291" cy="378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72816"/>
                <a:ext cx="8075240" cy="1440160"/>
              </a:xfrm>
            </p:spPr>
            <p:txBody>
              <a:bodyPr>
                <a:noAutofit/>
              </a:bodyPr>
              <a:lstStyle/>
              <a:p>
                <a:r>
                  <a:rPr lang="tr-TR" altLang="tr-TR" sz="2400" dirty="0" smtClean="0"/>
                  <a:t>Bakış alanı (</a:t>
                </a:r>
                <a:r>
                  <a:rPr lang="en-US" altLang="tr-TR" sz="2400" dirty="0" smtClean="0"/>
                  <a:t>field-of-view</a:t>
                </a:r>
                <a:r>
                  <a:rPr lang="tr-TR" altLang="tr-TR" sz="2400" dirty="0" smtClean="0"/>
                  <a:t>)</a:t>
                </a:r>
                <a:r>
                  <a:rPr lang="en-US" altLang="tr-TR" sz="2400" dirty="0" smtClean="0"/>
                  <a:t> </a:t>
                </a:r>
                <a:r>
                  <a:rPr lang="tr-TR" altLang="tr-TR" sz="2400" dirty="0" smtClean="0"/>
                  <a:t>açısı</a:t>
                </a:r>
                <a:r>
                  <a:rPr lang="en-US" altLang="tr-T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tr-TR" sz="2400" i="1" dirty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tr-TR" altLang="tr-TR" sz="2400" i="1" dirty="0" smtClean="0"/>
                  <a:t>,</a:t>
                </a:r>
                <a:r>
                  <a:rPr lang="tr-TR" altLang="tr-TR" sz="2400" dirty="0" smtClean="0"/>
                  <a:t> kırpma penceresinin boyu ve</a:t>
                </a:r>
                <a:r>
                  <a:rPr lang="en-US" altLang="tr-TR" sz="2400" dirty="0" smtClean="0"/>
                  <a:t> </a:t>
                </a:r>
                <a:r>
                  <a:rPr lang="tr-TR" altLang="tr-TR" sz="2400" dirty="0" smtClean="0"/>
                  <a:t>projeksiyon referans noktası ile bakış düzlemi arasındaki mesafe arasındaki ilişki</a:t>
                </a:r>
                <a:r>
                  <a:rPr lang="en-US" altLang="tr-TR" sz="2400" dirty="0" smtClean="0"/>
                  <a:t>.</a:t>
                </a:r>
                <a:endParaRPr lang="tr-TR" alt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72816"/>
                <a:ext cx="8075240" cy="1440160"/>
              </a:xfrm>
              <a:blipFill rotWithShape="1">
                <a:blip r:embed="rId4"/>
                <a:stretch>
                  <a:fillRect l="-1057" t="-339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9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tr-TR" altLang="tr-TR" dirty="0" smtClean="0"/>
              <a:t>Bakış Alanı Boyutu </a:t>
            </a:r>
            <a:endParaRPr lang="en-US" altLang="tr-TR" dirty="0" smtClean="0"/>
          </a:p>
        </p:txBody>
      </p:sp>
      <p:pic>
        <p:nvPicPr>
          <p:cNvPr id="100355" name="AADGHYI0.jpg" descr="AADGHYI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1"/>
          <a:stretch/>
        </p:blipFill>
        <p:spPr bwMode="auto">
          <a:xfrm>
            <a:off x="5364088" y="188640"/>
            <a:ext cx="3728773" cy="653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5832648" cy="2880320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Bakış alanı açısının boyutunu arttırmak kırpma penceresinin boyunu arttırır ve perspektif projeksiyon kısaltımını (</a:t>
            </a:r>
            <a:r>
              <a:rPr lang="tr-TR" altLang="tr-TR" sz="2800" dirty="0" err="1" smtClean="0"/>
              <a:t>foreshortening</a:t>
            </a:r>
            <a:r>
              <a:rPr lang="tr-TR" altLang="tr-TR" sz="2800" dirty="0" smtClean="0"/>
              <a:t>) arttırır.</a:t>
            </a:r>
          </a:p>
        </p:txBody>
      </p:sp>
    </p:spTree>
    <p:extLst>
      <p:ext uri="{BB962C8B-B14F-4D97-AF65-F5344CB8AC3E}">
        <p14:creationId xmlns:p14="http://schemas.microsoft.com/office/powerpoint/2010/main" val="6255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Simetrik Kesik Koni</a:t>
            </a:r>
            <a:endParaRPr lang="en-US" altLang="tr-TR" dirty="0" smtClean="0"/>
          </a:p>
        </p:txBody>
      </p:sp>
      <p:pic>
        <p:nvPicPr>
          <p:cNvPr id="102403" name="AADGHYJ0.jpg" descr="AADGHYJ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 bwMode="auto">
          <a:xfrm>
            <a:off x="1187624" y="3212976"/>
            <a:ext cx="7056784" cy="351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8" cy="1440160"/>
          </a:xfrm>
        </p:spPr>
        <p:txBody>
          <a:bodyPr>
            <a:noAutofit/>
          </a:bodyPr>
          <a:lstStyle/>
          <a:p>
            <a:r>
              <a:rPr lang="tr-TR" altLang="tr-TR" sz="2600" dirty="0" smtClean="0"/>
              <a:t>Simetrik bir kesik koni bakış hacmi perspektif projeksiyon dönüşümüyle </a:t>
            </a:r>
            <a:r>
              <a:rPr lang="tr-TR" altLang="tr-TR" sz="2600" dirty="0" err="1" smtClean="0"/>
              <a:t>ortogonal</a:t>
            </a:r>
            <a:r>
              <a:rPr lang="tr-TR" altLang="tr-TR" sz="2600" dirty="0" smtClean="0"/>
              <a:t> bir </a:t>
            </a:r>
            <a:r>
              <a:rPr lang="tr-TR" altLang="tr-TR" sz="2600" dirty="0" err="1" smtClean="0"/>
              <a:t>paralelyüzlüye</a:t>
            </a:r>
            <a:r>
              <a:rPr lang="tr-TR" altLang="tr-TR" sz="2600" dirty="0" smtClean="0"/>
              <a:t> haritalanmıştır.</a:t>
            </a:r>
          </a:p>
        </p:txBody>
      </p:sp>
    </p:spTree>
    <p:extLst>
      <p:ext uri="{BB962C8B-B14F-4D97-AF65-F5344CB8AC3E}">
        <p14:creationId xmlns:p14="http://schemas.microsoft.com/office/powerpoint/2010/main" val="42350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Verev Kesik Koni</a:t>
            </a:r>
            <a:endParaRPr lang="en-US" altLang="tr-TR" dirty="0" smtClean="0"/>
          </a:p>
        </p:txBody>
      </p:sp>
      <p:pic>
        <p:nvPicPr>
          <p:cNvPr id="104451" name="AADGHYK0.jpg" descr="AADGHYK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"/>
          <a:stretch/>
        </p:blipFill>
        <p:spPr bwMode="auto">
          <a:xfrm>
            <a:off x="3923928" y="1916832"/>
            <a:ext cx="5122862" cy="479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464496" cy="3384376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En az bir tarafından veya üstten görülen verev bir kesik koni için bakış düzlemi projeksiyon referans noktası ve yakın kırpma düzlemi arasında konumlanmıştır.</a:t>
            </a:r>
          </a:p>
        </p:txBody>
      </p:sp>
    </p:spTree>
    <p:extLst>
      <p:ext uri="{BB962C8B-B14F-4D97-AF65-F5344CB8AC3E}">
        <p14:creationId xmlns:p14="http://schemas.microsoft.com/office/powerpoint/2010/main" val="41794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err="1" smtClean="0"/>
              <a:t>Normalize</a:t>
            </a:r>
            <a:r>
              <a:rPr lang="tr-TR" altLang="tr-TR" dirty="0" smtClean="0"/>
              <a:t> Bakış Hacmi</a:t>
            </a:r>
            <a:endParaRPr lang="en-US" altLang="tr-TR" dirty="0" smtClean="0"/>
          </a:p>
        </p:txBody>
      </p:sp>
      <p:pic>
        <p:nvPicPr>
          <p:cNvPr id="106499" name="AADGHYL0.jpg" descr="AADGHYL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3"/>
          <a:stretch/>
        </p:blipFill>
        <p:spPr bwMode="auto">
          <a:xfrm>
            <a:off x="1128123" y="3645024"/>
            <a:ext cx="6900261" cy="320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656184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Dönüştürülmüş bir perspektif projeksiyon bakış hacminden (dikdörtgen </a:t>
            </a:r>
            <a:r>
              <a:rPr lang="tr-TR" altLang="tr-TR" sz="2000" dirty="0" err="1" smtClean="0"/>
              <a:t>parelelyüzlü</a:t>
            </a:r>
            <a:r>
              <a:rPr lang="tr-TR" altLang="tr-TR" sz="2000" dirty="0"/>
              <a:t>) </a:t>
            </a:r>
            <a:r>
              <a:rPr lang="tr-TR" altLang="tr-TR" sz="2000" dirty="0" smtClean="0"/>
              <a:t>sol </a:t>
            </a:r>
            <a:r>
              <a:rPr lang="tr-TR" altLang="tr-TR" sz="2000" dirty="0"/>
              <a:t>el </a:t>
            </a:r>
            <a:r>
              <a:rPr lang="tr-TR" altLang="tr-TR" sz="2000" dirty="0" smtClean="0"/>
              <a:t>düzenindeki bir çerçevede tanımlı </a:t>
            </a:r>
            <a:r>
              <a:rPr lang="tr-TR" altLang="tr-TR" sz="2000" dirty="0"/>
              <a:t>simetrik </a:t>
            </a:r>
            <a:r>
              <a:rPr lang="tr-TR" altLang="tr-TR" sz="2000" dirty="0" err="1" smtClean="0"/>
              <a:t>normalize</a:t>
            </a:r>
            <a:r>
              <a:rPr lang="tr-TR" altLang="tr-TR" sz="2000" dirty="0" smtClean="0"/>
              <a:t> küpe </a:t>
            </a:r>
            <a:r>
              <a:rPr lang="tr-TR" altLang="tr-TR" sz="2000" dirty="0" err="1" smtClean="0"/>
              <a:t>normalizasyon</a:t>
            </a:r>
            <a:r>
              <a:rPr lang="tr-TR" altLang="tr-TR" sz="2000" dirty="0" smtClean="0"/>
              <a:t> dönüşümü</a:t>
            </a:r>
          </a:p>
          <a:p>
            <a:r>
              <a:rPr lang="tr-TR" altLang="tr-TR" sz="2000" dirty="0" smtClean="0"/>
              <a:t>Yakın kırpma düzlemi bakış düzlemi olarak ve projeksiyon referans noktası bakış koordinatı orijininde belirlenmiştir.</a:t>
            </a:r>
          </a:p>
        </p:txBody>
      </p:sp>
    </p:spTree>
    <p:extLst>
      <p:ext uri="{BB962C8B-B14F-4D97-AF65-F5344CB8AC3E}">
        <p14:creationId xmlns:p14="http://schemas.microsoft.com/office/powerpoint/2010/main" val="383799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Varsayılan </a:t>
            </a:r>
            <a:r>
              <a:rPr lang="tr-TR" altLang="tr-TR" dirty="0" err="1" smtClean="0"/>
              <a:t>Ortogonal</a:t>
            </a:r>
            <a:r>
              <a:rPr lang="tr-TR" altLang="tr-TR" dirty="0" smtClean="0"/>
              <a:t> Projeksiyon Bakış Hacmi</a:t>
            </a:r>
            <a:endParaRPr lang="en-US" altLang="tr-TR" dirty="0" smtClean="0"/>
          </a:p>
        </p:txBody>
      </p:sp>
      <p:pic>
        <p:nvPicPr>
          <p:cNvPr id="108547" name="AADGHYM0.jpg" descr="AADGHYM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3"/>
          <a:stretch/>
        </p:blipFill>
        <p:spPr bwMode="auto">
          <a:xfrm>
            <a:off x="2123728" y="3501008"/>
            <a:ext cx="4713571" cy="328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424936" cy="1440160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Varsayılan </a:t>
            </a:r>
            <a:r>
              <a:rPr lang="tr-TR" altLang="tr-TR" sz="2400" err="1" smtClean="0"/>
              <a:t>ortogonal</a:t>
            </a:r>
            <a:r>
              <a:rPr lang="tr-TR" altLang="tr-TR" sz="2400" smtClean="0"/>
              <a:t> </a:t>
            </a:r>
            <a:r>
              <a:rPr lang="tr-TR" altLang="tr-TR" sz="2400" smtClean="0"/>
              <a:t>projeksiyon bakış </a:t>
            </a:r>
            <a:r>
              <a:rPr lang="tr-TR" altLang="tr-TR" sz="2400" dirty="0"/>
              <a:t>hacmi </a:t>
            </a:r>
            <a:r>
              <a:rPr lang="tr-TR" altLang="tr-TR" sz="2400" dirty="0" smtClean="0"/>
              <a:t>simetrik </a:t>
            </a:r>
            <a:r>
              <a:rPr lang="tr-TR" altLang="tr-TR" sz="2400" dirty="0"/>
              <a:t>bir küp </a:t>
            </a:r>
            <a:r>
              <a:rPr lang="tr-TR" altLang="tr-TR" sz="2400" dirty="0" smtClean="0"/>
              <a:t>olup koordinat uzantıları her yönde -1 ila +1 arasındadır.</a:t>
            </a:r>
          </a:p>
          <a:p>
            <a:r>
              <a:rPr lang="tr-TR" altLang="tr-TR" sz="2400" dirty="0" smtClean="0"/>
              <a:t>Yakın kırpma düzlemi</a:t>
            </a:r>
            <a:r>
              <a:rPr lang="en-US" altLang="tr-TR" sz="2400" dirty="0" smtClean="0"/>
              <a:t> </a:t>
            </a:r>
            <a:r>
              <a:rPr lang="en-US" altLang="tr-TR" sz="2400" i="1" dirty="0"/>
              <a:t>z</a:t>
            </a:r>
            <a:r>
              <a:rPr lang="en-US" altLang="tr-TR" sz="2400" dirty="0"/>
              <a:t> </a:t>
            </a:r>
            <a:r>
              <a:rPr lang="en-US" altLang="tr-TR" sz="2400" baseline="-25000" dirty="0"/>
              <a:t>near</a:t>
            </a:r>
            <a:r>
              <a:rPr lang="en-US" altLang="tr-TR" sz="2400" dirty="0"/>
              <a:t> </a:t>
            </a:r>
            <a:r>
              <a:rPr lang="en-US" altLang="tr-TR" sz="2400"/>
              <a:t>= </a:t>
            </a:r>
            <a:r>
              <a:rPr lang="en-US" altLang="tr-TR" sz="2400" smtClean="0"/>
              <a:t>1 </a:t>
            </a:r>
            <a:r>
              <a:rPr lang="tr-TR" altLang="tr-TR" sz="2400" dirty="0" smtClean="0"/>
              <a:t>ve uzak kırpma düzlemi </a:t>
            </a:r>
            <a:r>
              <a:rPr lang="en-US" altLang="tr-TR" sz="2400" i="1" dirty="0" smtClean="0"/>
              <a:t>z</a:t>
            </a:r>
            <a:r>
              <a:rPr lang="en-US" altLang="tr-TR" sz="2400" dirty="0" smtClean="0"/>
              <a:t> </a:t>
            </a:r>
            <a:r>
              <a:rPr lang="en-US" altLang="tr-TR" sz="2400" baseline="-25000" dirty="0"/>
              <a:t>far</a:t>
            </a:r>
            <a:r>
              <a:rPr lang="en-US" altLang="tr-TR" sz="2400" dirty="0"/>
              <a:t> </a:t>
            </a:r>
            <a:r>
              <a:rPr lang="en-US" altLang="tr-TR" sz="2400"/>
              <a:t>= </a:t>
            </a:r>
            <a:r>
              <a:rPr lang="en-US" altLang="tr-TR" sz="2400" smtClean="0"/>
              <a:t>−1</a:t>
            </a:r>
            <a:r>
              <a:rPr lang="en-US" altLang="tr-TR" sz="2400" dirty="0"/>
              <a:t>.</a:t>
            </a:r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286977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Bölge Kodunun Bit Tanımları</a:t>
            </a:r>
            <a:endParaRPr lang="en-US" altLang="tr-TR" dirty="0" smtClean="0"/>
          </a:p>
        </p:txBody>
      </p:sp>
      <p:pic>
        <p:nvPicPr>
          <p:cNvPr id="112643" name="AADGHYO0.jpg" descr="AADGHYO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8"/>
          <a:stretch/>
        </p:blipFill>
        <p:spPr bwMode="auto">
          <a:xfrm>
            <a:off x="2699792" y="3429000"/>
            <a:ext cx="6275040" cy="329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Bakış </a:t>
            </a:r>
            <a:r>
              <a:rPr lang="tr-TR" altLang="tr-TR" sz="2800" dirty="0"/>
              <a:t>hacminin kırpma </a:t>
            </a:r>
            <a:r>
              <a:rPr lang="tr-TR" altLang="tr-TR" sz="2800" dirty="0" smtClean="0"/>
              <a:t>sınırlarına denk </a:t>
            </a:r>
            <a:r>
              <a:rPr lang="tr-TR" altLang="tr-TR" sz="2800" dirty="0"/>
              <a:t>gelen </a:t>
            </a:r>
            <a:r>
              <a:rPr lang="tr-TR" altLang="tr-TR" sz="2800" dirty="0" smtClean="0"/>
              <a:t>bit konumları ile bölgeleri kodlamak için muhtemel sıralama verilmiştir.</a:t>
            </a:r>
          </a:p>
        </p:txBody>
      </p:sp>
    </p:spTree>
    <p:extLst>
      <p:ext uri="{BB962C8B-B14F-4D97-AF65-F5344CB8AC3E}">
        <p14:creationId xmlns:p14="http://schemas.microsoft.com/office/powerpoint/2010/main" val="22268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Üç Boyutta Bölge Kodları</a:t>
            </a:r>
            <a:endParaRPr lang="en-US" altLang="tr-TR" dirty="0" smtClean="0"/>
          </a:p>
        </p:txBody>
      </p:sp>
      <p:pic>
        <p:nvPicPr>
          <p:cNvPr id="114691" name="AADGHYP0.jpg" descr="AADGHYP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"/>
          <a:stretch/>
        </p:blipFill>
        <p:spPr bwMode="auto">
          <a:xfrm>
            <a:off x="3275856" y="1532785"/>
            <a:ext cx="5832648" cy="525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5"/>
            <a:ext cx="3456384" cy="4598059"/>
          </a:xfrm>
        </p:spPr>
        <p:txBody>
          <a:bodyPr>
            <a:noAutofit/>
          </a:bodyPr>
          <a:lstStyle/>
          <a:p>
            <a:r>
              <a:rPr lang="tr-TR" altLang="tr-TR" sz="2400" dirty="0" smtClean="0"/>
              <a:t>Üç boyutlu altı bitlik bölge kodu değerleri bir bakış hacminin sınırlarına göre uzaydaki koordinat konumlarını tanımlar.</a:t>
            </a:r>
          </a:p>
        </p:txBody>
      </p:sp>
      <p:pic>
        <p:nvPicPr>
          <p:cNvPr id="5" name="AADGHYO0.jpg" descr="AADGHYO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8"/>
          <a:stretch/>
        </p:blipFill>
        <p:spPr bwMode="auto">
          <a:xfrm>
            <a:off x="251520" y="4869160"/>
            <a:ext cx="2664296" cy="140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8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/>
              <a:t>İki </a:t>
            </a:r>
            <a:r>
              <a:rPr lang="tr-TR" altLang="tr-TR" dirty="0" smtClean="0"/>
              <a:t>Doğru Parçası </a:t>
            </a:r>
            <a:r>
              <a:rPr lang="tr-TR" altLang="tr-TR" dirty="0"/>
              <a:t>için </a:t>
            </a:r>
            <a:r>
              <a:rPr lang="tr-TR" altLang="tr-TR" dirty="0" smtClean="0"/>
              <a:t>Üç Boyutlu Bölge Kodları</a:t>
            </a:r>
            <a:endParaRPr lang="tr-TR" altLang="tr-TR" dirty="0"/>
          </a:p>
        </p:txBody>
      </p:sp>
      <p:pic>
        <p:nvPicPr>
          <p:cNvPr id="116739" name="AADGHYQ0.jpg" descr="AADGHYQ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0"/>
          <a:stretch/>
        </p:blipFill>
        <p:spPr bwMode="auto">
          <a:xfrm>
            <a:off x="3352800" y="3068960"/>
            <a:ext cx="5733238" cy="364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r>
              <a:rPr lang="en-US" altLang="tr-TR" sz="2400" b="1" dirty="0" smtClean="0"/>
              <a:t>P</a:t>
            </a:r>
            <a:r>
              <a:rPr lang="en-US" altLang="tr-TR" sz="2400" baseline="-25000" dirty="0" smtClean="0"/>
              <a:t>1</a:t>
            </a:r>
            <a:r>
              <a:rPr lang="en-US" altLang="tr-TR" sz="2400" b="1" dirty="0" smtClean="0"/>
              <a:t>P</a:t>
            </a:r>
            <a:r>
              <a:rPr lang="en-US" altLang="tr-TR" sz="2400" baseline="-25000" dirty="0" smtClean="0"/>
              <a:t>2</a:t>
            </a:r>
            <a:r>
              <a:rPr lang="en-US" altLang="tr-TR" sz="2400" dirty="0" smtClean="0"/>
              <a:t> </a:t>
            </a:r>
            <a:r>
              <a:rPr lang="tr-TR" altLang="tr-TR" sz="2400" dirty="0" smtClean="0"/>
              <a:t>doğrusu bakış hacminin sağ ve üst kırpma sınırlarıyla kesişir.</a:t>
            </a:r>
          </a:p>
          <a:p>
            <a:r>
              <a:rPr lang="en-US" altLang="tr-TR" sz="2400" b="1" dirty="0" smtClean="0"/>
              <a:t>P</a:t>
            </a:r>
            <a:r>
              <a:rPr lang="en-US" altLang="tr-TR" sz="2400" baseline="-25000" dirty="0" smtClean="0"/>
              <a:t>3</a:t>
            </a:r>
            <a:r>
              <a:rPr lang="en-US" altLang="tr-TR" sz="2400" b="1" dirty="0" smtClean="0"/>
              <a:t>P</a:t>
            </a:r>
            <a:r>
              <a:rPr lang="en-US" altLang="tr-TR" sz="2400" baseline="-25000" dirty="0" smtClean="0"/>
              <a:t>4</a:t>
            </a:r>
            <a:r>
              <a:rPr lang="en-US" altLang="tr-TR" sz="2400" dirty="0" smtClean="0"/>
              <a:t> </a:t>
            </a:r>
            <a:r>
              <a:rPr lang="tr-TR" altLang="tr-TR" sz="2400" dirty="0" smtClean="0"/>
              <a:t>doğrusu tamamıyla alt kırpma düzleminin altındadır</a:t>
            </a:r>
            <a:r>
              <a:rPr lang="en-US" altLang="tr-TR" sz="2400" dirty="0" smtClean="0"/>
              <a:t>.</a:t>
            </a:r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393659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Üç Boyutta Nesne Kırpma</a:t>
            </a:r>
            <a:endParaRPr lang="en-US" altLang="tr-TR" dirty="0" smtClean="0"/>
          </a:p>
        </p:txBody>
      </p:sp>
      <p:pic>
        <p:nvPicPr>
          <p:cNvPr id="118787" name="AADGHYR0.jpg" descr="AADGHYR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1"/>
          <a:stretch/>
        </p:blipFill>
        <p:spPr bwMode="auto">
          <a:xfrm>
            <a:off x="4788024" y="3457183"/>
            <a:ext cx="4168231" cy="340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Bakış hacminin kırpma düzlemleri dışındaki yüzey kısımları nesne tanımından çıkartılır</a:t>
            </a:r>
          </a:p>
          <a:p>
            <a:r>
              <a:rPr lang="tr-TR" altLang="tr-TR" sz="2800" dirty="0" smtClean="0"/>
              <a:t>Yeni yüzey cihetleri oluşturmak gerekebilir.</a:t>
            </a:r>
          </a:p>
        </p:txBody>
      </p:sp>
    </p:spTree>
    <p:extLst>
      <p:ext uri="{BB962C8B-B14F-4D97-AF65-F5344CB8AC3E}">
        <p14:creationId xmlns:p14="http://schemas.microsoft.com/office/powerpoint/2010/main" val="5432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smtClean="0"/>
              <a:t>Derinlik </a:t>
            </a:r>
            <a:r>
              <a:rPr lang="en-US" altLang="tr-TR" smtClean="0"/>
              <a:t>İmasıyla</a:t>
            </a:r>
            <a:r>
              <a:rPr lang="tr-TR" altLang="tr-TR" smtClean="0"/>
              <a:t> </a:t>
            </a:r>
            <a:r>
              <a:rPr lang="tr-TR" altLang="tr-TR" dirty="0" smtClean="0"/>
              <a:t>Gösterim</a:t>
            </a:r>
            <a:endParaRPr lang="en-US" altLang="tr-TR" dirty="0" smtClean="0"/>
          </a:p>
        </p:txBody>
      </p:sp>
      <p:pic>
        <p:nvPicPr>
          <p:cNvPr id="20483" name="AAEADUQ0.jpg" descr="AAEADUQ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8"/>
          <a:stretch/>
        </p:blipFill>
        <p:spPr bwMode="auto">
          <a:xfrm>
            <a:off x="5004048" y="1916832"/>
            <a:ext cx="4090775" cy="397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4392488" cy="3888432"/>
          </a:xfrm>
        </p:spPr>
        <p:txBody>
          <a:bodyPr>
            <a:noAutofit/>
          </a:bodyPr>
          <a:lstStyle/>
          <a:p>
            <a:r>
              <a:rPr lang="tr-TR" altLang="tr-TR" sz="2000" dirty="0" smtClean="0"/>
              <a:t>Atmosfer etkisi algılanan nesne üzerine uygulanabilir. Daha uzak nesne noktaları toz, duman benzeri parçacıkların ışığı kırma özelliğinden dolayı daha sönük görünür.</a:t>
            </a:r>
          </a:p>
          <a:p>
            <a:r>
              <a:rPr lang="tr-TR" altLang="tr-TR" sz="2000" dirty="0"/>
              <a:t>Tel çerçeveler için daha uzak noktalar daha düşük yoğunlukta daha yakın noktalar daha yüksek yoğunlukta çizilebilir</a:t>
            </a:r>
            <a:r>
              <a:rPr lang="tr-TR" altLang="tr-TR" sz="2000" dirty="0" smtClean="0"/>
              <a:t>.</a:t>
            </a:r>
          </a:p>
          <a:p>
            <a:r>
              <a:rPr lang="tr-TR" altLang="tr-TR" sz="2000" dirty="0" smtClean="0"/>
              <a:t>Derinlik özelliği ile gösterilmiş bir tel çerçeve nesnesinde  çizgilerin parlaklığı nesnenin önünden arkasına doğru azalmaktadır.</a:t>
            </a:r>
          </a:p>
        </p:txBody>
      </p:sp>
    </p:spTree>
    <p:extLst>
      <p:ext uri="{BB962C8B-B14F-4D97-AF65-F5344CB8AC3E}">
        <p14:creationId xmlns:p14="http://schemas.microsoft.com/office/powerpoint/2010/main" val="39557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Çizgi Parçasını Kırpma</a:t>
            </a:r>
            <a:endParaRPr lang="en-US" altLang="tr-TR" dirty="0" smtClean="0"/>
          </a:p>
        </p:txBody>
      </p:sp>
      <p:pic>
        <p:nvPicPr>
          <p:cNvPr id="120835" name="AADGHYS0.jpg" descr="AADGHY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"/>
          <a:stretch/>
        </p:blipFill>
        <p:spPr bwMode="auto">
          <a:xfrm>
            <a:off x="4788024" y="3429000"/>
            <a:ext cx="3917346" cy="315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440160"/>
          </a:xfrm>
        </p:spPr>
        <p:txBody>
          <a:bodyPr>
            <a:noAutofit/>
          </a:bodyPr>
          <a:lstStyle/>
          <a:p>
            <a:r>
              <a:rPr lang="tr-TR" altLang="tr-TR" sz="2800" dirty="0" smtClean="0"/>
              <a:t>Bir çizgi parçasını </a:t>
            </a:r>
            <a:r>
              <a:rPr lang="en-US" altLang="tr-TR" sz="2800" b="1" dirty="0"/>
              <a:t>N </a:t>
            </a:r>
            <a:r>
              <a:rPr lang="tr-TR" altLang="tr-TR" sz="2800" dirty="0" smtClean="0"/>
              <a:t>normal vektörüne sahip bir düzleme göre kırpma.</a:t>
            </a:r>
          </a:p>
        </p:txBody>
      </p:sp>
    </p:spTree>
    <p:extLst>
      <p:ext uri="{BB962C8B-B14F-4D97-AF65-F5344CB8AC3E}">
        <p14:creationId xmlns:p14="http://schemas.microsoft.com/office/powerpoint/2010/main" val="11238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smtClean="0"/>
              <a:t>Bir Nesne Yüzeylerini Kırpma</a:t>
            </a:r>
            <a:endParaRPr lang="en-US" altLang="tr-TR" dirty="0" smtClean="0"/>
          </a:p>
        </p:txBody>
      </p:sp>
      <p:pic>
        <p:nvPicPr>
          <p:cNvPr id="122883" name="AADGHYT0.jpg" descr="AADGHYT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0"/>
          <a:stretch/>
        </p:blipFill>
        <p:spPr bwMode="auto">
          <a:xfrm>
            <a:off x="5220072" y="3180303"/>
            <a:ext cx="3789636" cy="349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075240" cy="1872208"/>
          </a:xfrm>
        </p:spPr>
        <p:txBody>
          <a:bodyPr>
            <a:noAutofit/>
          </a:bodyPr>
          <a:lstStyle/>
          <a:p>
            <a:r>
              <a:rPr lang="tr-TR" altLang="tr-TR" sz="2800" dirty="0"/>
              <a:t>Bir </a:t>
            </a:r>
            <a:r>
              <a:rPr lang="tr-TR" altLang="tr-TR" sz="2800" dirty="0" smtClean="0"/>
              <a:t>piramidin yüzeylerini </a:t>
            </a:r>
            <a:r>
              <a:rPr lang="en-US" altLang="tr-TR" sz="2800" b="1" dirty="0"/>
              <a:t>N </a:t>
            </a:r>
            <a:r>
              <a:rPr lang="tr-TR" altLang="tr-TR" sz="2800" dirty="0"/>
              <a:t>normal vektörüne sahip bir düzleme göre kırpma</a:t>
            </a:r>
            <a:r>
              <a:rPr lang="tr-TR" altLang="tr-TR" sz="2800" dirty="0" smtClean="0"/>
              <a:t>.</a:t>
            </a:r>
          </a:p>
          <a:p>
            <a:r>
              <a:rPr lang="tr-TR" altLang="tr-TR" sz="2800" dirty="0" smtClean="0"/>
              <a:t>Düzlem önündeki piramit yüzeyleri tutulurken, düzlem arkasındaki yüzeyler kırpılır.</a:t>
            </a:r>
          </a:p>
        </p:txBody>
      </p:sp>
    </p:spTree>
    <p:extLst>
      <p:ext uri="{BB962C8B-B14F-4D97-AF65-F5344CB8AC3E}">
        <p14:creationId xmlns:p14="http://schemas.microsoft.com/office/powerpoint/2010/main" val="49201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1081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Üç Boyutlu Bakış Fonksiyonlarının Özeti</a:t>
            </a:r>
            <a:endParaRPr lang="en-US" altLang="tr-TR" dirty="0" smtClean="0"/>
          </a:p>
        </p:txBody>
      </p:sp>
      <p:pic>
        <p:nvPicPr>
          <p:cNvPr id="124931" name="tab_10_01.jpg" descr="tab_10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3" b="2531"/>
          <a:stretch/>
        </p:blipFill>
        <p:spPr bwMode="auto">
          <a:xfrm>
            <a:off x="323528" y="2564904"/>
            <a:ext cx="8686800" cy="39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42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altLang="tr-TR" dirty="0" smtClean="0"/>
              <a:t>Görünür Çizgiler ve Yüzeyleri Belirleme</a:t>
            </a:r>
            <a:endParaRPr lang="en-US" altLang="tr-TR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395536" y="1772816"/>
            <a:ext cx="8352928" cy="3888432"/>
          </a:xfrm>
        </p:spPr>
        <p:txBody>
          <a:bodyPr>
            <a:noAutofit/>
          </a:bodyPr>
          <a:lstStyle/>
          <a:p>
            <a:r>
              <a:rPr lang="tr-TR" altLang="tr-TR" sz="2400" smtClean="0"/>
              <a:t>Derinlik </a:t>
            </a:r>
            <a:r>
              <a:rPr lang="en-US" altLang="tr-TR" sz="2400" smtClean="0"/>
              <a:t>iması</a:t>
            </a:r>
            <a:r>
              <a:rPr lang="tr-TR" altLang="tr-TR" sz="2400" smtClean="0"/>
              <a:t> </a:t>
            </a:r>
            <a:r>
              <a:rPr lang="tr-TR" altLang="tr-TR" sz="2400" dirty="0" smtClean="0"/>
              <a:t>haricinde derinlik ilişkilerini temsil etmenin diğer bir yolu görünür çizgileri vurgulayıp görünmeyen çizgileri</a:t>
            </a:r>
          </a:p>
          <a:p>
            <a:pPr lvl="1"/>
            <a:r>
              <a:rPr lang="tr-TR" altLang="tr-TR" sz="2000" dirty="0" smtClean="0"/>
              <a:t> Tel çerçeve temsilleri için kesik çizgilerle çizmek veya </a:t>
            </a:r>
          </a:p>
          <a:p>
            <a:pPr lvl="1"/>
            <a:r>
              <a:rPr lang="tr-TR" altLang="tr-TR" sz="2000" dirty="0" smtClean="0"/>
              <a:t>Gerçekçi sahne temsilleri için hiç çizmemektir.</a:t>
            </a:r>
          </a:p>
          <a:p>
            <a:r>
              <a:rPr lang="tr-TR" altLang="tr-TR" sz="2400" dirty="0" smtClean="0"/>
              <a:t>Sadece görünür kısımları çizdirmek için yüzey </a:t>
            </a:r>
            <a:r>
              <a:rPr lang="tr-TR" altLang="tr-TR" sz="2400" dirty="0" err="1" smtClean="0"/>
              <a:t>görselleme</a:t>
            </a:r>
            <a:r>
              <a:rPr lang="tr-TR" altLang="tr-TR" sz="2400" dirty="0" smtClean="0"/>
              <a:t> (</a:t>
            </a:r>
            <a:r>
              <a:rPr lang="tr-TR" altLang="tr-TR" sz="2400" dirty="0" err="1" smtClean="0"/>
              <a:t>surface</a:t>
            </a:r>
            <a:r>
              <a:rPr lang="tr-TR" altLang="tr-TR" sz="2400" dirty="0" smtClean="0"/>
              <a:t> </a:t>
            </a:r>
            <a:r>
              <a:rPr lang="tr-TR" altLang="tr-TR" sz="2400" dirty="0" err="1" smtClean="0"/>
              <a:t>rendering</a:t>
            </a:r>
            <a:r>
              <a:rPr lang="tr-TR" altLang="tr-TR" sz="2400" dirty="0" smtClean="0"/>
              <a:t>) süreçleri kullanılır.</a:t>
            </a:r>
          </a:p>
          <a:p>
            <a:endParaRPr lang="tr-TR" altLang="tr-TR" sz="2400" dirty="0" smtClean="0"/>
          </a:p>
          <a:p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195931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33753</TotalTime>
  <Words>3288</Words>
  <Application>Microsoft Office PowerPoint</Application>
  <PresentationFormat>Ekran Gösterisi (4:3)</PresentationFormat>
  <Paragraphs>540</Paragraphs>
  <Slides>82</Slides>
  <Notes>65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82</vt:i4>
      </vt:variant>
    </vt:vector>
  </HeadingPairs>
  <TitlesOfParts>
    <vt:vector size="90" baseType="lpstr">
      <vt:lpstr>Arial</vt:lpstr>
      <vt:lpstr>Calibri</vt:lpstr>
      <vt:lpstr>Cambria Math</vt:lpstr>
      <vt:lpstr>Gothic</vt:lpstr>
      <vt:lpstr>Helvetica</vt:lpstr>
      <vt:lpstr>StarSymbol</vt:lpstr>
      <vt:lpstr>Times New Roman</vt:lpstr>
      <vt:lpstr>Ofis Teması</vt:lpstr>
      <vt:lpstr>BMB 3022 BİLGİSAYAR GRAFİKLERİ</vt:lpstr>
      <vt:lpstr>Üç Boyutlu Sahneye Bakış</vt:lpstr>
      <vt:lpstr>2-B Bakıştan Farkları</vt:lpstr>
      <vt:lpstr>3-B Bakış </vt:lpstr>
      <vt:lpstr>Projeksiyonlar</vt:lpstr>
      <vt:lpstr>Bir Nesneye Paralel Projeksiyonla  Üç Farklı Bakış</vt:lpstr>
      <vt:lpstr>Bir Tel Çerçeve Temsiline 3-B Bakış</vt:lpstr>
      <vt:lpstr>Derinlik İmasıyla Gösterim</vt:lpstr>
      <vt:lpstr>Görünür Çizgiler ve Yüzeyleri Belirleme</vt:lpstr>
      <vt:lpstr>Yüzey Görselleme</vt:lpstr>
      <vt:lpstr>Patlamış veya Sıyrılmış Görünümler</vt:lpstr>
      <vt:lpstr>3-B Gösterimde Gerçeklik</vt:lpstr>
      <vt:lpstr>3-B Bakış Süreci</vt:lpstr>
      <vt:lpstr>3-B Bakış Süreci</vt:lpstr>
      <vt:lpstr>Genel Üç Boyutta Dönüşüm Süreci</vt:lpstr>
      <vt:lpstr>2-B Bakış ve 3-B Bakış</vt:lpstr>
      <vt:lpstr>3-B Bakış Koordinat Sistemi (VC)</vt:lpstr>
      <vt:lpstr>3-B Kırpma Bölgesi</vt:lpstr>
      <vt:lpstr>3-B Bakış Süreci</vt:lpstr>
      <vt:lpstr>PowerPoint Sunusu</vt:lpstr>
      <vt:lpstr>PowerPoint Sunusu</vt:lpstr>
      <vt:lpstr>PowerPoint Sunusu</vt:lpstr>
      <vt:lpstr>Bakış Koordinat Çerçevesi</vt:lpstr>
      <vt:lpstr>Bakış Düzlemi</vt:lpstr>
      <vt:lpstr>Bakış Düzlemi</vt:lpstr>
      <vt:lpstr>Bakış Düzlemi Normali</vt:lpstr>
      <vt:lpstr>Üst-Bakış Vektörü V</vt:lpstr>
      <vt:lpstr>Ayarlanmış Üst-Bakış Vektörü V</vt:lpstr>
      <vt:lpstr>Birim Vektörlerle Tanımlı Bakış Koordinat Sistemi</vt:lpstr>
      <vt:lpstr>Bakış Koordinatlarını Değiştirme</vt:lpstr>
      <vt:lpstr>Sabit Referans Noktasıyla Bakış</vt:lpstr>
      <vt:lpstr>Dünya Koordinatlarından  Bakış Koordinatlarına Dönüşüm</vt:lpstr>
      <vt:lpstr>Dünya Koordinatlarından  Bakış Koordinatlarına Dönüşüm</vt:lpstr>
      <vt:lpstr>Dünya Koordinatlarından  Bakış Koordinatlarına Dönüşüm</vt:lpstr>
      <vt:lpstr>Projeksiyon Dönüşümleri</vt:lpstr>
      <vt:lpstr>Ortogonal Projeksiyon</vt:lpstr>
      <vt:lpstr>Perspektif Projeksiyon</vt:lpstr>
      <vt:lpstr>Bir Doğrunun Ortogonal ve Perspektif Projeksiyonu</vt:lpstr>
      <vt:lpstr>Ortogonal Projeksiyon: Plan ve Cephe Görünümleri</vt:lpstr>
      <vt:lpstr>İzometrik Projeksiyon</vt:lpstr>
      <vt:lpstr>Ortogonal Projeksiyon</vt:lpstr>
      <vt:lpstr>Bakış Düzleminde Kırpma Penceresi</vt:lpstr>
      <vt:lpstr>Sonsuz Bakış Hacmi</vt:lpstr>
      <vt:lpstr>Sınırlı Bakış Hacmi</vt:lpstr>
      <vt:lpstr>Ekran Koordinat Çerçevesi</vt:lpstr>
      <vt:lpstr>Normalleştirilmiş Bakış Hacmi</vt:lpstr>
      <vt:lpstr>Normalleştirilmiş Koordinatlara Dönüşüm</vt:lpstr>
      <vt:lpstr>Normalleştirilmiş Koordinatlara Dönüşüm</vt:lpstr>
      <vt:lpstr>Verev Paralel Projeksiyon</vt:lpstr>
      <vt:lpstr>Farklı Uzaklıktaki Nesnelerin Projeksiyonu</vt:lpstr>
      <vt:lpstr>Bir Noktanın Perspektif Projeksiyonu</vt:lpstr>
      <vt:lpstr>Bir Noktanın Perspektif Projeksiyonu</vt:lpstr>
      <vt:lpstr>Perspektif Projeksiyon Denklemleri: Özel Durumlar</vt:lpstr>
      <vt:lpstr>Perspektif Projeksiyon Denklemleri: Özel Durumlar</vt:lpstr>
      <vt:lpstr>Perspektif Projeksiyon Denklemleri: Özel Durumlar</vt:lpstr>
      <vt:lpstr>Perspektif Projeksiyon Denklemleri: Özel Durumlar</vt:lpstr>
      <vt:lpstr>Perspektif Projeksiyon  Dönüşüm Matrisi</vt:lpstr>
      <vt:lpstr>Perspektif Projeksiyon  Dönüşüm Matrisi</vt:lpstr>
      <vt:lpstr>Perspektif Projeksiyon  Dönüşüm Matrisi</vt:lpstr>
      <vt:lpstr>Perspektif Projeksiyon  Dönüşüm Matrisi</vt:lpstr>
      <vt:lpstr>Bir Nesnenin Perspektif Projeksiyonu</vt:lpstr>
      <vt:lpstr>Projeksiyon Referans Noktasının Değişimi</vt:lpstr>
      <vt:lpstr>Kaçış Noktaları</vt:lpstr>
      <vt:lpstr>Kaçış Noktaları</vt:lpstr>
      <vt:lpstr>Piramit Bakış Hacmi</vt:lpstr>
      <vt:lpstr>Kesik Koni Bakış Hacmi</vt:lpstr>
      <vt:lpstr>Kesik Koni Bakış Hacmi</vt:lpstr>
      <vt:lpstr>Simetrik Kesik Koni Bakış Hacmi</vt:lpstr>
      <vt:lpstr>Kırpma Penceresi</vt:lpstr>
      <vt:lpstr>Bakış Alanı Açısı ve Kırpma Penceresi</vt:lpstr>
      <vt:lpstr>Bakış Alanı Boyutu </vt:lpstr>
      <vt:lpstr>Simetrik Kesik Koni</vt:lpstr>
      <vt:lpstr>Verev Kesik Koni</vt:lpstr>
      <vt:lpstr>Normalize Bakış Hacmi</vt:lpstr>
      <vt:lpstr>Varsayılan Ortogonal Projeksiyon Bakış Hacmi</vt:lpstr>
      <vt:lpstr>Bölge Kodunun Bit Tanımları</vt:lpstr>
      <vt:lpstr>Üç Boyutta Bölge Kodları</vt:lpstr>
      <vt:lpstr>İki Doğru Parçası için Üç Boyutlu Bölge Kodları</vt:lpstr>
      <vt:lpstr>Üç Boyutta Nesne Kırpma</vt:lpstr>
      <vt:lpstr>Çizgi Parçasını Kırpma</vt:lpstr>
      <vt:lpstr>Bir Nesne Yüzeylerini Kırpma</vt:lpstr>
      <vt:lpstr>OpenGL Üç Boyutlu Bakış Fonksiyonlarının Özeti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Grafik Donanımı</dc:title>
  <dc:creator>cnr</dc:creator>
  <cp:lastModifiedBy>Ceydanur Öztürk</cp:lastModifiedBy>
  <cp:revision>774</cp:revision>
  <dcterms:created xsi:type="dcterms:W3CDTF">2019-09-27T04:50:11Z</dcterms:created>
  <dcterms:modified xsi:type="dcterms:W3CDTF">2024-05-27T09:55:15Z</dcterms:modified>
</cp:coreProperties>
</file>